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preferSingleView="1">
    <p:restoredLeft sz="15637"/>
    <p:restoredTop sz="71086"/>
  </p:normalViewPr>
  <p:slideViewPr>
    <p:cSldViewPr snapToGrid="0">
      <p:cViewPr varScale="1">
        <p:scale>
          <a:sx n="120" d="100"/>
          <a:sy n="120" d="100"/>
        </p:scale>
        <p:origin x="1368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FC7665-DD11-BC45-87D0-24E627849A51}" type="datetimeFigureOut">
              <a:rPr lang="en-US" smtClean="0"/>
              <a:t>6/3/26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FB9950-99AC-284F-809F-CE9058124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7692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/>
              <a:t>Diagram Title:</a:t>
            </a:r>
            <a:r>
              <a:rPr lang="en-US" dirty="0"/>
              <a:t> </a:t>
            </a:r>
            <a:r>
              <a:rPr lang="en-US" i="1" dirty="0"/>
              <a:t>Transport of the Distal Convoluted Tubule</a:t>
            </a:r>
            <a:br>
              <a:rPr lang="en-US" i="1" dirty="0"/>
            </a:b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/>
              <a:t>Description</a:t>
            </a:r>
            <a:r>
              <a:rPr lang="en-US" dirty="0"/>
              <a:t>: This diagram depicts a cross-section of the distal convoluted tubule. Apical transporters include the sodium/chloride symporter (NCC), a sodium channel and calcium channel. The basolateral membrane has a potassium/chloride symporter, sodium, calcium exchanger and the sodium/</a:t>
            </a:r>
            <a:r>
              <a:rPr lang="en-US"/>
              <a:t>potassium ATPase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i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/>
              <a:t>Usage &amp; Licensing:</a:t>
            </a:r>
            <a:br>
              <a:rPr lang="en-US" dirty="0"/>
            </a:br>
            <a:r>
              <a:rPr lang="en-US" dirty="0"/>
              <a:t>This diagram is licensed under CC BY-NC-ND 4.0. </a:t>
            </a:r>
            <a:br>
              <a:rPr lang="en-US" dirty="0"/>
            </a:br>
            <a:r>
              <a:rPr lang="en-US" dirty="0"/>
              <a:t>You may add or remove labels, rearrange layers, or adapt layout for educational use.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Attribution: Danielle Xin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BA28FF-AB08-BB49-A4F6-4A2D6FFBEF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1088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0AC592-A583-88FB-DD9B-C1A9FDF2CE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DA5E80E-8F36-2134-F563-FD596738AC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95A9CF-FCF7-FDF9-22A1-4B3CF326FE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12D08-D3B3-1F42-91A1-0DACD7DC7819}" type="datetimeFigureOut">
              <a:rPr lang="en-US" smtClean="0"/>
              <a:t>6/3/26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EBA34A-490A-73A6-56E4-3AB2CF79A5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5DC8A3-CCCF-B1D0-617D-002C362EBA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85C0D-066D-B94E-9138-80CE7A895E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9170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0B7072-4F18-956A-348F-64AF8215C3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560D7CD-D183-3AAA-4AB5-903A75E3C4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A6CCF6-C0F4-DF2F-6FDC-6732590546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12D08-D3B3-1F42-91A1-0DACD7DC7819}" type="datetimeFigureOut">
              <a:rPr lang="en-US" smtClean="0"/>
              <a:t>6/3/26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0004D3-192C-81EA-D311-813740C722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337C46-2416-55AC-8F0C-6A5DFEABCC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85C0D-066D-B94E-9138-80CE7A895E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3704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3D2CBF5-5875-B4E8-0567-9876C176F73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AB81B7-1DAD-44D8-7CAE-96FFEBC7EC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E776F0-41AA-7641-AD6F-6D6FE33E8A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12D08-D3B3-1F42-91A1-0DACD7DC7819}" type="datetimeFigureOut">
              <a:rPr lang="en-US" smtClean="0"/>
              <a:t>6/3/26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47140E-7D5B-E53C-39D0-6F1993BF6F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CAEAE3-DA14-C6E9-CA90-40EA7415EA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85C0D-066D-B94E-9138-80CE7A895E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9061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C82452-48B1-3DAA-8E0A-9C49F4AD68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E9E68-C9B7-7FB8-B0C1-F52220F61D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76F01F-1495-BE55-0A15-71BCCAA158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12D08-D3B3-1F42-91A1-0DACD7DC7819}" type="datetimeFigureOut">
              <a:rPr lang="en-US" smtClean="0"/>
              <a:t>6/3/26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392F64-48AF-DA5C-2E1C-612996B8D4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895EFE-AD80-F58C-FA21-9C530BCADB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85C0D-066D-B94E-9138-80CE7A895E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9871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93DA38-4705-18DD-5643-2A3B7E3906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6D2AF0-8DFE-C199-29C5-750F179AF0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7D4C88-B502-678C-C5DF-6753A27A04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12D08-D3B3-1F42-91A1-0DACD7DC7819}" type="datetimeFigureOut">
              <a:rPr lang="en-US" smtClean="0"/>
              <a:t>6/3/26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5B9F06-5F83-A77C-FA96-6C1098F61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65E825-4DE5-E60B-0334-BE955563C8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85C0D-066D-B94E-9138-80CE7A895E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0409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FDB24E-3E35-2224-D2D4-E772CF00E8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C17A33-7588-05C3-001B-FD1660879C0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47FDD2-607A-3C28-0B10-4212302D70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35099E-F4B6-9D44-7AB3-E270F26898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12D08-D3B3-1F42-91A1-0DACD7DC7819}" type="datetimeFigureOut">
              <a:rPr lang="en-US" smtClean="0"/>
              <a:t>6/3/26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E94896-6825-D5B0-9D04-E39D4267FA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96C31C-EEAF-DAB4-BD77-161364E4A7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85C0D-066D-B94E-9138-80CE7A895E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7574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C422FF-52D8-552E-5FB1-13AAA052E3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9A3E69-D46E-8121-F944-564B3D67DB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7B2557-A070-5074-2F3B-5523A51CD3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5118628-63FC-13C3-B0C3-360259FC717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EFDCA03-396B-BFEB-CB6C-1D8BC5F261E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1B9BFC8-872B-F327-E871-45FC709221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12D08-D3B3-1F42-91A1-0DACD7DC7819}" type="datetimeFigureOut">
              <a:rPr lang="en-US" smtClean="0"/>
              <a:t>6/3/26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D950A58-2C9A-8196-516F-FB8745C195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2B18CFF-6936-7EF4-AEF8-803FF11372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85C0D-066D-B94E-9138-80CE7A895E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6930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3D8A0E-CE8E-FB01-2D22-1C4C3E3C9C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0D5343C-9BB5-7D55-FD9E-858DC6B60F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12D08-D3B3-1F42-91A1-0DACD7DC7819}" type="datetimeFigureOut">
              <a:rPr lang="en-US" smtClean="0"/>
              <a:t>6/3/26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51E7BCD-AD7B-F0C6-FAA0-54354F776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CF9C577-86D8-94A8-9078-5522EFE221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85C0D-066D-B94E-9138-80CE7A895E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3351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EB6DC3-B43D-37DC-DDCD-7C7A5B825D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12D08-D3B3-1F42-91A1-0DACD7DC7819}" type="datetimeFigureOut">
              <a:rPr lang="en-US" smtClean="0"/>
              <a:t>6/3/26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6834588-A6CF-AA7C-8D7F-E4125D8F18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89FABE-051A-2200-4C9C-704D682C23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85C0D-066D-B94E-9138-80CE7A895E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8478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5FFB64-5BFF-09B4-504A-04CBC7AB33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16DDAE-EFD8-C3B1-7120-5AA403340E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8A97C43-8D3A-C610-BA6E-0A9EC78F6D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24E34F-B2A4-976E-EB42-14077895E0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12D08-D3B3-1F42-91A1-0DACD7DC7819}" type="datetimeFigureOut">
              <a:rPr lang="en-US" smtClean="0"/>
              <a:t>6/3/26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47657C-C8D5-B081-655B-6FD290FB7E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758E591-DE8E-0E4A-8AF3-1D520466C7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85C0D-066D-B94E-9138-80CE7A895E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582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0E94B0-F612-73D7-9368-6DE85C601C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BBBD3A6-2B97-1F00-88FC-6923B78417E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20DE9D2-2B19-441D-D0CF-B7D890CF68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687F08-8E12-5DFE-9321-CAFA129935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12D08-D3B3-1F42-91A1-0DACD7DC7819}" type="datetimeFigureOut">
              <a:rPr lang="en-US" smtClean="0"/>
              <a:t>6/3/26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78E1AF-1391-CCAE-BA42-3AFB7D54AC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7162BB-BA44-127F-5BC9-0D999E1B2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85C0D-066D-B94E-9138-80CE7A895E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2346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13DEE11-781C-A321-99AA-7F68D43A31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6A3F0C-AEF6-B577-35EC-F020D29150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5B4C56-3204-6E7A-6FD6-9E313A04BB5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3112D08-D3B3-1F42-91A1-0DACD7DC7819}" type="datetimeFigureOut">
              <a:rPr lang="en-US" smtClean="0"/>
              <a:t>6/3/26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182FC0-9D86-DF41-5887-504F665F02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56D48E-FD45-76BE-9B8E-2656F881C3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3285C0D-066D-B94E-9138-80CE7A895E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8753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ross-section of the nephron tubule, depicting major transporters found in the distal convoluted tubule.">
            <a:extLst>
              <a:ext uri="{FF2B5EF4-FFF2-40B4-BE49-F238E27FC236}">
                <a16:creationId xmlns:a16="http://schemas.microsoft.com/office/drawing/2014/main" id="{D222A5A1-CFD9-F6EE-087F-BC39380481B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8090" t="19640" r="7053" b="18558"/>
          <a:stretch>
            <a:fillRect/>
          </a:stretch>
        </p:blipFill>
        <p:spPr>
          <a:xfrm>
            <a:off x="2015651" y="757144"/>
            <a:ext cx="7036549" cy="5535634"/>
          </a:xfrm>
          <a:prstGeom prst="rect">
            <a:avLst/>
          </a:prstGeom>
        </p:spPr>
      </p:pic>
      <p:sp>
        <p:nvSpPr>
          <p:cNvPr id="4" name="Google Shape;120;p1">
            <a:extLst>
              <a:ext uri="{FF2B5EF4-FFF2-40B4-BE49-F238E27FC236}">
                <a16:creationId xmlns:a16="http://schemas.microsoft.com/office/drawing/2014/main" id="{D5A61CC9-7BD3-31E4-50F4-2E0D3A4CF219}"/>
              </a:ext>
            </a:extLst>
          </p:cNvPr>
          <p:cNvSpPr txBox="1"/>
          <p:nvPr/>
        </p:nvSpPr>
        <p:spPr>
          <a:xfrm>
            <a:off x="0" y="0"/>
            <a:ext cx="3784922" cy="954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rgbClr val="074F6A"/>
                </a:solidFill>
                <a:latin typeface="Georgia"/>
                <a:ea typeface="Georgia"/>
                <a:cs typeface="Georgia"/>
                <a:sym typeface="Georgia"/>
              </a:rPr>
              <a:t>Transport of the Distal Convoluted Tubule</a:t>
            </a:r>
            <a:endParaRPr sz="1800" dirty="0">
              <a:solidFill>
                <a:srgbClr val="074F6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8" name="Google Shape;108;p1">
            <a:extLst>
              <a:ext uri="{FF2B5EF4-FFF2-40B4-BE49-F238E27FC236}">
                <a16:creationId xmlns:a16="http://schemas.microsoft.com/office/drawing/2014/main" id="{1B68E6D5-6FA1-2241-9869-8D60A648087C}"/>
              </a:ext>
            </a:extLst>
          </p:cNvPr>
          <p:cNvCxnSpPr>
            <a:cxnSpLocks/>
          </p:cNvCxnSpPr>
          <p:nvPr/>
        </p:nvCxnSpPr>
        <p:spPr>
          <a:xfrm flipV="1">
            <a:off x="6426799" y="1123028"/>
            <a:ext cx="2149940" cy="1293938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oval" w="med" len="med"/>
            <a:tailEnd type="none" w="sm" len="sm"/>
          </a:ln>
          <a:effectLst>
            <a:outerShdw dist="25400" dir="5400000" algn="ctr" rotWithShape="0">
              <a:schemeClr val="lt1"/>
            </a:outerShdw>
          </a:effectLst>
        </p:spPr>
      </p:cxnSp>
      <p:grpSp>
        <p:nvGrpSpPr>
          <p:cNvPr id="47" name="Group 46">
            <a:extLst>
              <a:ext uri="{FF2B5EF4-FFF2-40B4-BE49-F238E27FC236}">
                <a16:creationId xmlns:a16="http://schemas.microsoft.com/office/drawing/2014/main" id="{3A673995-AA14-B8B4-9286-1653D484ED0F}"/>
              </a:ext>
            </a:extLst>
          </p:cNvPr>
          <p:cNvGrpSpPr/>
          <p:nvPr/>
        </p:nvGrpSpPr>
        <p:grpSpPr>
          <a:xfrm>
            <a:off x="8744322" y="4313839"/>
            <a:ext cx="869093" cy="20593"/>
            <a:chOff x="9733004" y="4572001"/>
            <a:chExt cx="869093" cy="20593"/>
          </a:xfrm>
        </p:grpSpPr>
        <p:cxnSp>
          <p:nvCxnSpPr>
            <p:cNvPr id="43" name="Straight Arrow Connector 42">
              <a:extLst>
                <a:ext uri="{FF2B5EF4-FFF2-40B4-BE49-F238E27FC236}">
                  <a16:creationId xmlns:a16="http://schemas.microsoft.com/office/drawing/2014/main" id="{CE266428-8F63-C463-D0DD-C00B67A600EF}"/>
                </a:ext>
              </a:extLst>
            </p:cNvPr>
            <p:cNvCxnSpPr>
              <a:cxnSpLocks/>
            </p:cNvCxnSpPr>
            <p:nvPr/>
          </p:nvCxnSpPr>
          <p:spPr>
            <a:xfrm>
              <a:off x="9745187" y="4592594"/>
              <a:ext cx="852851" cy="0"/>
            </a:xfrm>
            <a:prstGeom prst="straightConnector1">
              <a:avLst/>
            </a:prstGeom>
            <a:ln w="57150">
              <a:solidFill>
                <a:schemeClr val="bg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>
              <a:extLst>
                <a:ext uri="{FF2B5EF4-FFF2-40B4-BE49-F238E27FC236}">
                  <a16:creationId xmlns:a16="http://schemas.microsoft.com/office/drawing/2014/main" id="{224567EF-9EB3-77A2-D8FB-4DBFD3064A95}"/>
                </a:ext>
              </a:extLst>
            </p:cNvPr>
            <p:cNvCxnSpPr>
              <a:cxnSpLocks/>
            </p:cNvCxnSpPr>
            <p:nvPr/>
          </p:nvCxnSpPr>
          <p:spPr>
            <a:xfrm>
              <a:off x="9733004" y="4572001"/>
              <a:ext cx="869093" cy="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CEF4E3E1-B42F-6FAB-2914-C0F4897EADDB}"/>
              </a:ext>
            </a:extLst>
          </p:cNvPr>
          <p:cNvGrpSpPr/>
          <p:nvPr/>
        </p:nvGrpSpPr>
        <p:grpSpPr>
          <a:xfrm>
            <a:off x="6414305" y="4315191"/>
            <a:ext cx="869093" cy="20593"/>
            <a:chOff x="9733004" y="4572001"/>
            <a:chExt cx="869093" cy="20593"/>
          </a:xfrm>
        </p:grpSpPr>
        <p:cxnSp>
          <p:nvCxnSpPr>
            <p:cNvPr id="49" name="Straight Arrow Connector 48">
              <a:extLst>
                <a:ext uri="{FF2B5EF4-FFF2-40B4-BE49-F238E27FC236}">
                  <a16:creationId xmlns:a16="http://schemas.microsoft.com/office/drawing/2014/main" id="{5CEB38C8-3AE2-E4D4-A202-56FB95922C41}"/>
                </a:ext>
              </a:extLst>
            </p:cNvPr>
            <p:cNvCxnSpPr>
              <a:cxnSpLocks/>
            </p:cNvCxnSpPr>
            <p:nvPr/>
          </p:nvCxnSpPr>
          <p:spPr>
            <a:xfrm>
              <a:off x="9745187" y="4592594"/>
              <a:ext cx="852851" cy="0"/>
            </a:xfrm>
            <a:prstGeom prst="straightConnector1">
              <a:avLst/>
            </a:prstGeom>
            <a:ln w="57150">
              <a:solidFill>
                <a:schemeClr val="bg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Arrow Connector 49">
              <a:extLst>
                <a:ext uri="{FF2B5EF4-FFF2-40B4-BE49-F238E27FC236}">
                  <a16:creationId xmlns:a16="http://schemas.microsoft.com/office/drawing/2014/main" id="{A1135ED2-AA6D-4626-D153-00C9FB96675F}"/>
                </a:ext>
              </a:extLst>
            </p:cNvPr>
            <p:cNvCxnSpPr>
              <a:cxnSpLocks/>
            </p:cNvCxnSpPr>
            <p:nvPr/>
          </p:nvCxnSpPr>
          <p:spPr>
            <a:xfrm>
              <a:off x="9733004" y="4572001"/>
              <a:ext cx="869093" cy="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A08426B1-2546-8C22-20AF-EA7B586B4397}"/>
              </a:ext>
            </a:extLst>
          </p:cNvPr>
          <p:cNvGrpSpPr/>
          <p:nvPr/>
        </p:nvGrpSpPr>
        <p:grpSpPr>
          <a:xfrm>
            <a:off x="6418424" y="4976999"/>
            <a:ext cx="869093" cy="20593"/>
            <a:chOff x="9733004" y="4572001"/>
            <a:chExt cx="869093" cy="20593"/>
          </a:xfrm>
        </p:grpSpPr>
        <p:cxnSp>
          <p:nvCxnSpPr>
            <p:cNvPr id="52" name="Straight Arrow Connector 51">
              <a:extLst>
                <a:ext uri="{FF2B5EF4-FFF2-40B4-BE49-F238E27FC236}">
                  <a16:creationId xmlns:a16="http://schemas.microsoft.com/office/drawing/2014/main" id="{9D1B5DBA-74EF-0717-CE38-E95E1712635D}"/>
                </a:ext>
              </a:extLst>
            </p:cNvPr>
            <p:cNvCxnSpPr>
              <a:cxnSpLocks/>
            </p:cNvCxnSpPr>
            <p:nvPr/>
          </p:nvCxnSpPr>
          <p:spPr>
            <a:xfrm>
              <a:off x="9745187" y="4592594"/>
              <a:ext cx="852851" cy="0"/>
            </a:xfrm>
            <a:prstGeom prst="straightConnector1">
              <a:avLst/>
            </a:prstGeom>
            <a:ln w="57150">
              <a:solidFill>
                <a:schemeClr val="bg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Arrow Connector 52">
              <a:extLst>
                <a:ext uri="{FF2B5EF4-FFF2-40B4-BE49-F238E27FC236}">
                  <a16:creationId xmlns:a16="http://schemas.microsoft.com/office/drawing/2014/main" id="{81C232FA-5010-0634-48AC-B89284D06F41}"/>
                </a:ext>
              </a:extLst>
            </p:cNvPr>
            <p:cNvCxnSpPr>
              <a:cxnSpLocks/>
            </p:cNvCxnSpPr>
            <p:nvPr/>
          </p:nvCxnSpPr>
          <p:spPr>
            <a:xfrm>
              <a:off x="9733004" y="4572001"/>
              <a:ext cx="869093" cy="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4ADB6BC4-8E59-F45B-321B-65337809D5E9}"/>
              </a:ext>
            </a:extLst>
          </p:cNvPr>
          <p:cNvGrpSpPr/>
          <p:nvPr/>
        </p:nvGrpSpPr>
        <p:grpSpPr>
          <a:xfrm>
            <a:off x="8679710" y="2997137"/>
            <a:ext cx="869093" cy="20593"/>
            <a:chOff x="9733004" y="4572001"/>
            <a:chExt cx="869093" cy="20593"/>
          </a:xfrm>
        </p:grpSpPr>
        <p:cxnSp>
          <p:nvCxnSpPr>
            <p:cNvPr id="55" name="Straight Arrow Connector 54">
              <a:extLst>
                <a:ext uri="{FF2B5EF4-FFF2-40B4-BE49-F238E27FC236}">
                  <a16:creationId xmlns:a16="http://schemas.microsoft.com/office/drawing/2014/main" id="{1E6C8E07-9526-8904-97D2-4365F74F3C21}"/>
                </a:ext>
              </a:extLst>
            </p:cNvPr>
            <p:cNvCxnSpPr>
              <a:cxnSpLocks/>
            </p:cNvCxnSpPr>
            <p:nvPr/>
          </p:nvCxnSpPr>
          <p:spPr>
            <a:xfrm>
              <a:off x="9745187" y="4592594"/>
              <a:ext cx="852851" cy="0"/>
            </a:xfrm>
            <a:prstGeom prst="straightConnector1">
              <a:avLst/>
            </a:prstGeom>
            <a:ln w="57150">
              <a:solidFill>
                <a:schemeClr val="bg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Arrow Connector 55">
              <a:extLst>
                <a:ext uri="{FF2B5EF4-FFF2-40B4-BE49-F238E27FC236}">
                  <a16:creationId xmlns:a16="http://schemas.microsoft.com/office/drawing/2014/main" id="{77DCC247-E9D6-A0C7-AA20-C11850D1FA45}"/>
                </a:ext>
              </a:extLst>
            </p:cNvPr>
            <p:cNvCxnSpPr>
              <a:cxnSpLocks/>
            </p:cNvCxnSpPr>
            <p:nvPr/>
          </p:nvCxnSpPr>
          <p:spPr>
            <a:xfrm>
              <a:off x="9733004" y="4572001"/>
              <a:ext cx="869093" cy="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58A9B9F7-0167-29A2-8AC6-82188FFD49D6}"/>
              </a:ext>
            </a:extLst>
          </p:cNvPr>
          <p:cNvGrpSpPr/>
          <p:nvPr/>
        </p:nvGrpSpPr>
        <p:grpSpPr>
          <a:xfrm>
            <a:off x="8082469" y="3680877"/>
            <a:ext cx="881448" cy="16473"/>
            <a:chOff x="3468130" y="5828271"/>
            <a:chExt cx="881448" cy="16473"/>
          </a:xfrm>
        </p:grpSpPr>
        <p:cxnSp>
          <p:nvCxnSpPr>
            <p:cNvPr id="64" name="Straight Arrow Connector 63">
              <a:extLst>
                <a:ext uri="{FF2B5EF4-FFF2-40B4-BE49-F238E27FC236}">
                  <a16:creationId xmlns:a16="http://schemas.microsoft.com/office/drawing/2014/main" id="{DF19BF1C-6B2C-F7D0-C3FD-9B8A37862AA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472247" y="5844744"/>
              <a:ext cx="864975" cy="0"/>
            </a:xfrm>
            <a:prstGeom prst="straightConnector1">
              <a:avLst/>
            </a:prstGeom>
            <a:ln w="57150">
              <a:solidFill>
                <a:schemeClr val="bg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Arrow Connector 64">
              <a:extLst>
                <a:ext uri="{FF2B5EF4-FFF2-40B4-BE49-F238E27FC236}">
                  <a16:creationId xmlns:a16="http://schemas.microsoft.com/office/drawing/2014/main" id="{8788AB8F-2F0A-FB1A-C9CB-DE9226859CD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468130" y="5828271"/>
              <a:ext cx="881448" cy="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" name="Picture 2" descr="A purple oval in the dark&#10;&#10;AI-generated content may be incorrect.">
            <a:extLst>
              <a:ext uri="{FF2B5EF4-FFF2-40B4-BE49-F238E27FC236}">
                <a16:creationId xmlns:a16="http://schemas.microsoft.com/office/drawing/2014/main" id="{67B390F6-285C-134C-27E8-A3EE41F27E7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51809" t="51351" r="13752" b="28313"/>
          <a:stretch>
            <a:fillRect/>
          </a:stretch>
        </p:blipFill>
        <p:spPr>
          <a:xfrm>
            <a:off x="8224650" y="2882814"/>
            <a:ext cx="1166432" cy="901679"/>
          </a:xfrm>
          <a:prstGeom prst="rect">
            <a:avLst/>
          </a:prstGeom>
        </p:spPr>
      </p:pic>
      <p:cxnSp>
        <p:nvCxnSpPr>
          <p:cNvPr id="70" name="Google Shape;108;p1">
            <a:extLst>
              <a:ext uri="{FF2B5EF4-FFF2-40B4-BE49-F238E27FC236}">
                <a16:creationId xmlns:a16="http://schemas.microsoft.com/office/drawing/2014/main" id="{A9CC77BA-F0A1-FAE4-3235-0D987B4A8CE0}"/>
              </a:ext>
            </a:extLst>
          </p:cNvPr>
          <p:cNvCxnSpPr>
            <a:cxnSpLocks/>
          </p:cNvCxnSpPr>
          <p:nvPr/>
        </p:nvCxnSpPr>
        <p:spPr>
          <a:xfrm flipV="1">
            <a:off x="8852842" y="1852076"/>
            <a:ext cx="440589" cy="667863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oval" w="med" len="med"/>
            <a:tailEnd type="none" w="sm" len="sm"/>
          </a:ln>
          <a:effectLst>
            <a:outerShdw dist="25400" dir="5400000" algn="ctr" rotWithShape="0">
              <a:schemeClr val="lt1"/>
            </a:outerShdw>
          </a:effectLst>
        </p:spPr>
      </p:cxnSp>
      <p:sp>
        <p:nvSpPr>
          <p:cNvPr id="72" name="Google Shape;104;p1">
            <a:extLst>
              <a:ext uri="{FF2B5EF4-FFF2-40B4-BE49-F238E27FC236}">
                <a16:creationId xmlns:a16="http://schemas.microsoft.com/office/drawing/2014/main" id="{6F001360-9DB3-4722-0117-9650AAABC5DE}"/>
              </a:ext>
            </a:extLst>
          </p:cNvPr>
          <p:cNvSpPr txBox="1"/>
          <p:nvPr/>
        </p:nvSpPr>
        <p:spPr>
          <a:xfrm>
            <a:off x="8542487" y="630737"/>
            <a:ext cx="1393496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Apical Membrane</a:t>
            </a:r>
            <a:endParaRPr dirty="0"/>
          </a:p>
        </p:txBody>
      </p:sp>
      <p:sp>
        <p:nvSpPr>
          <p:cNvPr id="73" name="Google Shape;104;p1">
            <a:extLst>
              <a:ext uri="{FF2B5EF4-FFF2-40B4-BE49-F238E27FC236}">
                <a16:creationId xmlns:a16="http://schemas.microsoft.com/office/drawing/2014/main" id="{4CA84879-3D28-76A3-DCDE-C16FBEA6770F}"/>
              </a:ext>
            </a:extLst>
          </p:cNvPr>
          <p:cNvSpPr txBox="1"/>
          <p:nvPr/>
        </p:nvSpPr>
        <p:spPr>
          <a:xfrm>
            <a:off x="8484822" y="1227980"/>
            <a:ext cx="2240480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Basolateral</a:t>
            </a:r>
            <a:r>
              <a:rPr lang="en-US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Membrane</a:t>
            </a:r>
            <a:endParaRPr dirty="0"/>
          </a:p>
        </p:txBody>
      </p:sp>
      <p:sp>
        <p:nvSpPr>
          <p:cNvPr id="74" name="Google Shape;104;p1">
            <a:extLst>
              <a:ext uri="{FF2B5EF4-FFF2-40B4-BE49-F238E27FC236}">
                <a16:creationId xmlns:a16="http://schemas.microsoft.com/office/drawing/2014/main" id="{A538DF76-0BDD-D6C2-8E3B-577B0A654FC0}"/>
              </a:ext>
            </a:extLst>
          </p:cNvPr>
          <p:cNvSpPr txBox="1"/>
          <p:nvPr/>
        </p:nvSpPr>
        <p:spPr>
          <a:xfrm>
            <a:off x="9481600" y="2793168"/>
            <a:ext cx="886869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 Na</a:t>
            </a:r>
            <a:r>
              <a:rPr lang="en-US" sz="1800" baseline="30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+</a:t>
            </a:r>
            <a:endParaRPr baseline="30000" dirty="0"/>
          </a:p>
        </p:txBody>
      </p:sp>
      <p:sp>
        <p:nvSpPr>
          <p:cNvPr id="75" name="Google Shape;104;p1">
            <a:extLst>
              <a:ext uri="{FF2B5EF4-FFF2-40B4-BE49-F238E27FC236}">
                <a16:creationId xmlns:a16="http://schemas.microsoft.com/office/drawing/2014/main" id="{D17A04F7-CA4F-0CA4-3341-F335083BAACA}"/>
              </a:ext>
            </a:extLst>
          </p:cNvPr>
          <p:cNvSpPr txBox="1"/>
          <p:nvPr/>
        </p:nvSpPr>
        <p:spPr>
          <a:xfrm>
            <a:off x="7496281" y="3501622"/>
            <a:ext cx="689161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 K</a:t>
            </a:r>
            <a:r>
              <a:rPr lang="en-US" sz="1800" baseline="30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+</a:t>
            </a:r>
            <a:endParaRPr baseline="30000" dirty="0"/>
          </a:p>
        </p:txBody>
      </p:sp>
      <p:sp>
        <p:nvSpPr>
          <p:cNvPr id="76" name="Google Shape;104;p1">
            <a:extLst>
              <a:ext uri="{FF2B5EF4-FFF2-40B4-BE49-F238E27FC236}">
                <a16:creationId xmlns:a16="http://schemas.microsoft.com/office/drawing/2014/main" id="{2E9427C9-98A8-E488-8E68-46A34EFAC0ED}"/>
              </a:ext>
            </a:extLst>
          </p:cNvPr>
          <p:cNvSpPr txBox="1"/>
          <p:nvPr/>
        </p:nvSpPr>
        <p:spPr>
          <a:xfrm>
            <a:off x="8348897" y="3167991"/>
            <a:ext cx="886869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dk1"/>
                </a:solidFill>
                <a:latin typeface="Arial"/>
                <a:cs typeface="Arial"/>
                <a:sym typeface="Arial"/>
              </a:rPr>
              <a:t>+ATP</a:t>
            </a:r>
            <a:endParaRPr dirty="0"/>
          </a:p>
        </p:txBody>
      </p:sp>
      <p:sp>
        <p:nvSpPr>
          <p:cNvPr id="79" name="Google Shape;104;p1">
            <a:extLst>
              <a:ext uri="{FF2B5EF4-FFF2-40B4-BE49-F238E27FC236}">
                <a16:creationId xmlns:a16="http://schemas.microsoft.com/office/drawing/2014/main" id="{2E6B903B-C9D1-235D-0987-A3A77EDB43B7}"/>
              </a:ext>
            </a:extLst>
          </p:cNvPr>
          <p:cNvSpPr txBox="1"/>
          <p:nvPr/>
        </p:nvSpPr>
        <p:spPr>
          <a:xfrm>
            <a:off x="7073475" y="4137788"/>
            <a:ext cx="886869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Na</a:t>
            </a:r>
            <a:r>
              <a:rPr lang="en-US" sz="1800" baseline="30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+</a:t>
            </a:r>
            <a:endParaRPr baseline="30000" dirty="0"/>
          </a:p>
        </p:txBody>
      </p:sp>
      <p:sp>
        <p:nvSpPr>
          <p:cNvPr id="89" name="Google Shape;104;p1">
            <a:extLst>
              <a:ext uri="{FF2B5EF4-FFF2-40B4-BE49-F238E27FC236}">
                <a16:creationId xmlns:a16="http://schemas.microsoft.com/office/drawing/2014/main" id="{7E5D7244-98D9-2389-A954-6390B566EB60}"/>
              </a:ext>
            </a:extLst>
          </p:cNvPr>
          <p:cNvSpPr txBox="1"/>
          <p:nvPr/>
        </p:nvSpPr>
        <p:spPr>
          <a:xfrm>
            <a:off x="4777795" y="2130023"/>
            <a:ext cx="1393496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Tubule Lumen</a:t>
            </a:r>
            <a:endParaRPr dirty="0"/>
          </a:p>
        </p:txBody>
      </p:sp>
      <p:sp>
        <p:nvSpPr>
          <p:cNvPr id="90" name="Google Shape;95;p1">
            <a:extLst>
              <a:ext uri="{FF2B5EF4-FFF2-40B4-BE49-F238E27FC236}">
                <a16:creationId xmlns:a16="http://schemas.microsoft.com/office/drawing/2014/main" id="{17C339C9-9086-90E7-6F13-1CE2A3E923E9}"/>
              </a:ext>
            </a:extLst>
          </p:cNvPr>
          <p:cNvSpPr/>
          <p:nvPr/>
        </p:nvSpPr>
        <p:spPr>
          <a:xfrm>
            <a:off x="0" y="6255834"/>
            <a:ext cx="12192000" cy="602166"/>
          </a:xfrm>
          <a:prstGeom prst="rect">
            <a:avLst/>
          </a:prstGeom>
          <a:solidFill>
            <a:srgbClr val="F1EEFF"/>
          </a:solidFill>
          <a:ln w="19050" cap="flat" cmpd="sng">
            <a:solidFill>
              <a:srgbClr val="F1EE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1" name="Google Shape;96;p1" descr="A sign with a person and dollar symbol&#10;&#10;AI-generated content may be incorrect.">
            <a:extLst>
              <a:ext uri="{FF2B5EF4-FFF2-40B4-BE49-F238E27FC236}">
                <a16:creationId xmlns:a16="http://schemas.microsoft.com/office/drawing/2014/main" id="{2C38F886-95E9-E6C3-2AF4-AF0829626207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283985" y="6301129"/>
            <a:ext cx="847592" cy="297540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7;p1">
            <a:extLst>
              <a:ext uri="{FF2B5EF4-FFF2-40B4-BE49-F238E27FC236}">
                <a16:creationId xmlns:a16="http://schemas.microsoft.com/office/drawing/2014/main" id="{956881E8-D642-8E1C-F849-7B99D995F6E6}"/>
              </a:ext>
            </a:extLst>
          </p:cNvPr>
          <p:cNvSpPr txBox="1"/>
          <p:nvPr/>
        </p:nvSpPr>
        <p:spPr>
          <a:xfrm>
            <a:off x="10424141" y="6589477"/>
            <a:ext cx="1490547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Artist: Danielle Xin</a:t>
            </a:r>
            <a:endParaRPr/>
          </a:p>
        </p:txBody>
      </p:sp>
      <p:sp>
        <p:nvSpPr>
          <p:cNvPr id="93" name="Google Shape;98;p1">
            <a:extLst>
              <a:ext uri="{FF2B5EF4-FFF2-40B4-BE49-F238E27FC236}">
                <a16:creationId xmlns:a16="http://schemas.microsoft.com/office/drawing/2014/main" id="{16312832-3F9D-4AA9-8C52-B43A6EC3DB44}"/>
              </a:ext>
            </a:extLst>
          </p:cNvPr>
          <p:cNvSpPr txBox="1"/>
          <p:nvPr/>
        </p:nvSpPr>
        <p:spPr>
          <a:xfrm>
            <a:off x="10417056" y="6266480"/>
            <a:ext cx="903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EveryBody Physiology</a:t>
            </a:r>
            <a:endParaRPr sz="10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" name="Picture 26" descr="A blue oval in the dark&#10;&#10;AI-generated content may be incorrect.">
            <a:extLst>
              <a:ext uri="{FF2B5EF4-FFF2-40B4-BE49-F238E27FC236}">
                <a16:creationId xmlns:a16="http://schemas.microsoft.com/office/drawing/2014/main" id="{DD7F5C8B-DB5C-5651-9131-8BD63D80BABC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7154" t="53738" r="59257" b="26666"/>
          <a:stretch>
            <a:fillRect/>
          </a:stretch>
        </p:blipFill>
        <p:spPr>
          <a:xfrm>
            <a:off x="5928327" y="4220651"/>
            <a:ext cx="1163883" cy="888949"/>
          </a:xfrm>
          <a:prstGeom prst="rect">
            <a:avLst/>
          </a:prstGeom>
        </p:spPr>
      </p:pic>
      <p:sp>
        <p:nvSpPr>
          <p:cNvPr id="15" name="Google Shape;104;p1">
            <a:extLst>
              <a:ext uri="{FF2B5EF4-FFF2-40B4-BE49-F238E27FC236}">
                <a16:creationId xmlns:a16="http://schemas.microsoft.com/office/drawing/2014/main" id="{A7F3B3B1-599B-4DFB-EB85-8FA5A280A9EE}"/>
              </a:ext>
            </a:extLst>
          </p:cNvPr>
          <p:cNvSpPr txBox="1"/>
          <p:nvPr/>
        </p:nvSpPr>
        <p:spPr>
          <a:xfrm>
            <a:off x="7054425" y="4793108"/>
            <a:ext cx="886869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Cl</a:t>
            </a:r>
            <a:r>
              <a:rPr lang="en-US" baseline="30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</a:t>
            </a:r>
            <a:endParaRPr baseline="30000" dirty="0"/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F58D51CC-6EA9-2C69-27E9-9EA56C3C2489}"/>
              </a:ext>
            </a:extLst>
          </p:cNvPr>
          <p:cNvGrpSpPr/>
          <p:nvPr/>
        </p:nvGrpSpPr>
        <p:grpSpPr>
          <a:xfrm>
            <a:off x="8760246" y="4998502"/>
            <a:ext cx="869093" cy="20593"/>
            <a:chOff x="9733004" y="4572001"/>
            <a:chExt cx="869093" cy="20593"/>
          </a:xfrm>
        </p:grpSpPr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2DA81847-F09D-A3BC-3D0B-B70741C6E3AC}"/>
                </a:ext>
              </a:extLst>
            </p:cNvPr>
            <p:cNvCxnSpPr>
              <a:cxnSpLocks/>
            </p:cNvCxnSpPr>
            <p:nvPr/>
          </p:nvCxnSpPr>
          <p:spPr>
            <a:xfrm>
              <a:off x="9745187" y="4592594"/>
              <a:ext cx="852851" cy="0"/>
            </a:xfrm>
            <a:prstGeom prst="straightConnector1">
              <a:avLst/>
            </a:prstGeom>
            <a:ln w="57150">
              <a:solidFill>
                <a:schemeClr val="bg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857F1342-4A40-916D-7F93-5C671041A5C3}"/>
                </a:ext>
              </a:extLst>
            </p:cNvPr>
            <p:cNvCxnSpPr>
              <a:cxnSpLocks/>
            </p:cNvCxnSpPr>
            <p:nvPr/>
          </p:nvCxnSpPr>
          <p:spPr>
            <a:xfrm>
              <a:off x="9733004" y="4572001"/>
              <a:ext cx="869093" cy="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1" name="Picture 20" descr="A blue oval in the dark&#10;&#10;AI-generated content may be incorrect.">
            <a:extLst>
              <a:ext uri="{FF2B5EF4-FFF2-40B4-BE49-F238E27FC236}">
                <a16:creationId xmlns:a16="http://schemas.microsoft.com/office/drawing/2014/main" id="{660C1A21-F89C-7A1F-5F91-068034F15385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52033" t="28313" r="13897" b="51647"/>
          <a:stretch>
            <a:fillRect/>
          </a:stretch>
        </p:blipFill>
        <p:spPr>
          <a:xfrm>
            <a:off x="8169681" y="4198354"/>
            <a:ext cx="1170918" cy="901679"/>
          </a:xfrm>
          <a:prstGeom prst="rect">
            <a:avLst/>
          </a:prstGeom>
        </p:spPr>
      </p:pic>
      <p:sp>
        <p:nvSpPr>
          <p:cNvPr id="42" name="Google Shape;104;p1">
            <a:extLst>
              <a:ext uri="{FF2B5EF4-FFF2-40B4-BE49-F238E27FC236}">
                <a16:creationId xmlns:a16="http://schemas.microsoft.com/office/drawing/2014/main" id="{3B445694-D743-F193-6BA3-1D4B270581C6}"/>
              </a:ext>
            </a:extLst>
          </p:cNvPr>
          <p:cNvSpPr txBox="1"/>
          <p:nvPr/>
        </p:nvSpPr>
        <p:spPr>
          <a:xfrm>
            <a:off x="9356517" y="4153937"/>
            <a:ext cx="886869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Cl</a:t>
            </a:r>
            <a:r>
              <a:rPr lang="en-US" baseline="30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</a:t>
            </a:r>
            <a:endParaRPr baseline="30000" dirty="0"/>
          </a:p>
        </p:txBody>
      </p:sp>
      <p:sp>
        <p:nvSpPr>
          <p:cNvPr id="45" name="Google Shape;104;p1">
            <a:extLst>
              <a:ext uri="{FF2B5EF4-FFF2-40B4-BE49-F238E27FC236}">
                <a16:creationId xmlns:a16="http://schemas.microsoft.com/office/drawing/2014/main" id="{CF0DE8D4-260E-A359-E7CE-E1CF981D69D9}"/>
              </a:ext>
            </a:extLst>
          </p:cNvPr>
          <p:cNvSpPr txBox="1"/>
          <p:nvPr/>
        </p:nvSpPr>
        <p:spPr>
          <a:xfrm>
            <a:off x="9387907" y="4824383"/>
            <a:ext cx="886869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</a:t>
            </a:r>
            <a:r>
              <a:rPr lang="en-US" sz="1800" baseline="30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+</a:t>
            </a:r>
            <a:endParaRPr baseline="30000" dirty="0"/>
          </a:p>
        </p:txBody>
      </p:sp>
      <p:pic>
        <p:nvPicPr>
          <p:cNvPr id="12" name="Picture 11" descr="A green rectangular object on a black background&#10;&#10;AI-generated content may be incorrect.">
            <a:extLst>
              <a:ext uri="{FF2B5EF4-FFF2-40B4-BE49-F238E27FC236}">
                <a16:creationId xmlns:a16="http://schemas.microsoft.com/office/drawing/2014/main" id="{BBAC1BA6-FE37-4C1F-1AC7-4BD2247C9F60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l="51774" t="52901" r="7527" b="12049"/>
          <a:stretch>
            <a:fillRect/>
          </a:stretch>
        </p:blipFill>
        <p:spPr>
          <a:xfrm>
            <a:off x="3910536" y="2933184"/>
            <a:ext cx="1187897" cy="747076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D3DDC3BC-5552-C514-F51B-BBDC1352DB8C}"/>
              </a:ext>
            </a:extLst>
          </p:cNvPr>
          <p:cNvGrpSpPr/>
          <p:nvPr/>
        </p:nvGrpSpPr>
        <p:grpSpPr>
          <a:xfrm>
            <a:off x="1388299" y="3593247"/>
            <a:ext cx="881448" cy="16473"/>
            <a:chOff x="3468130" y="5828271"/>
            <a:chExt cx="881448" cy="16473"/>
          </a:xfrm>
        </p:grpSpPr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38F5B5F8-D3D5-070E-466F-D37CC8FFB7E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472247" y="5844744"/>
              <a:ext cx="864975" cy="0"/>
            </a:xfrm>
            <a:prstGeom prst="straightConnector1">
              <a:avLst/>
            </a:prstGeom>
            <a:ln w="57150">
              <a:solidFill>
                <a:schemeClr val="bg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09A6056B-3A17-C169-0346-33C0EC6805C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468130" y="5828271"/>
              <a:ext cx="881448" cy="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147CBCF7-F47B-0B2E-7584-215303A7CF91}"/>
              </a:ext>
            </a:extLst>
          </p:cNvPr>
          <p:cNvGrpSpPr/>
          <p:nvPr/>
        </p:nvGrpSpPr>
        <p:grpSpPr>
          <a:xfrm>
            <a:off x="2111796" y="2899192"/>
            <a:ext cx="869093" cy="20593"/>
            <a:chOff x="9733004" y="4572001"/>
            <a:chExt cx="869093" cy="20593"/>
          </a:xfrm>
        </p:grpSpPr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BECC89C1-456B-917D-C798-458B905A513A}"/>
                </a:ext>
              </a:extLst>
            </p:cNvPr>
            <p:cNvCxnSpPr>
              <a:cxnSpLocks/>
            </p:cNvCxnSpPr>
            <p:nvPr/>
          </p:nvCxnSpPr>
          <p:spPr>
            <a:xfrm>
              <a:off x="9745187" y="4592594"/>
              <a:ext cx="852851" cy="0"/>
            </a:xfrm>
            <a:prstGeom prst="straightConnector1">
              <a:avLst/>
            </a:prstGeom>
            <a:ln w="57150">
              <a:solidFill>
                <a:schemeClr val="bg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9E84D52B-928E-2BDC-E7F0-C88FCC444690}"/>
                </a:ext>
              </a:extLst>
            </p:cNvPr>
            <p:cNvCxnSpPr>
              <a:cxnSpLocks/>
            </p:cNvCxnSpPr>
            <p:nvPr/>
          </p:nvCxnSpPr>
          <p:spPr>
            <a:xfrm>
              <a:off x="9733004" y="4572001"/>
              <a:ext cx="869093" cy="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" name="Picture 1" descr="A green circle in the dark&#10;&#10;AI-generated content may be incorrect.">
            <a:extLst>
              <a:ext uri="{FF2B5EF4-FFF2-40B4-BE49-F238E27FC236}">
                <a16:creationId xmlns:a16="http://schemas.microsoft.com/office/drawing/2014/main" id="{26D10886-915A-D358-54D2-F065914DA96D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 l="52516" t="75135" r="12808" b="3964"/>
          <a:stretch>
            <a:fillRect/>
          </a:stretch>
        </p:blipFill>
        <p:spPr>
          <a:xfrm>
            <a:off x="1590907" y="2774930"/>
            <a:ext cx="1185597" cy="935573"/>
          </a:xfrm>
          <a:prstGeom prst="rect">
            <a:avLst/>
          </a:prstGeom>
        </p:spPr>
      </p:pic>
      <p:sp>
        <p:nvSpPr>
          <p:cNvPr id="23" name="Google Shape;104;p1">
            <a:extLst>
              <a:ext uri="{FF2B5EF4-FFF2-40B4-BE49-F238E27FC236}">
                <a16:creationId xmlns:a16="http://schemas.microsoft.com/office/drawing/2014/main" id="{077AA706-F6D0-2312-0BF0-BDA6933ACFD6}"/>
              </a:ext>
            </a:extLst>
          </p:cNvPr>
          <p:cNvSpPr txBox="1"/>
          <p:nvPr/>
        </p:nvSpPr>
        <p:spPr>
          <a:xfrm>
            <a:off x="2890300" y="2716968"/>
            <a:ext cx="886869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 Na</a:t>
            </a:r>
            <a:r>
              <a:rPr lang="en-US" sz="1800" baseline="30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+</a:t>
            </a:r>
            <a:endParaRPr baseline="30000" dirty="0"/>
          </a:p>
        </p:txBody>
      </p:sp>
      <p:sp>
        <p:nvSpPr>
          <p:cNvPr id="24" name="Google Shape;104;p1">
            <a:extLst>
              <a:ext uri="{FF2B5EF4-FFF2-40B4-BE49-F238E27FC236}">
                <a16:creationId xmlns:a16="http://schemas.microsoft.com/office/drawing/2014/main" id="{2EDA091E-6C79-79C3-EBA1-1BB3D5400758}"/>
              </a:ext>
            </a:extLst>
          </p:cNvPr>
          <p:cNvSpPr txBox="1"/>
          <p:nvPr/>
        </p:nvSpPr>
        <p:spPr>
          <a:xfrm>
            <a:off x="699550" y="3440868"/>
            <a:ext cx="886869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</a:t>
            </a:r>
            <a:r>
              <a:rPr lang="en-US" sz="1800" baseline="30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2+</a:t>
            </a:r>
            <a:endParaRPr baseline="30000" dirty="0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B088443F-52C1-AEFB-03AE-3CAE843D102C}"/>
              </a:ext>
            </a:extLst>
          </p:cNvPr>
          <p:cNvGrpSpPr/>
          <p:nvPr/>
        </p:nvGrpSpPr>
        <p:grpSpPr>
          <a:xfrm>
            <a:off x="3668256" y="3280521"/>
            <a:ext cx="1709349" cy="16473"/>
            <a:chOff x="2323071" y="3212758"/>
            <a:chExt cx="1709349" cy="16473"/>
          </a:xfrm>
        </p:grpSpPr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85CD6F92-8B83-871C-0518-3FB399A50A31}"/>
                </a:ext>
              </a:extLst>
            </p:cNvPr>
            <p:cNvCxnSpPr/>
            <p:nvPr/>
          </p:nvCxnSpPr>
          <p:spPr>
            <a:xfrm flipH="1">
              <a:off x="2327188" y="3229231"/>
              <a:ext cx="1705232" cy="0"/>
            </a:xfrm>
            <a:prstGeom prst="straightConnector1">
              <a:avLst/>
            </a:prstGeom>
            <a:ln w="57150">
              <a:solidFill>
                <a:schemeClr val="bg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BB849A58-F21F-FBDE-CBBB-6A060C2F4212}"/>
                </a:ext>
              </a:extLst>
            </p:cNvPr>
            <p:cNvCxnSpPr/>
            <p:nvPr/>
          </p:nvCxnSpPr>
          <p:spPr>
            <a:xfrm flipH="1">
              <a:off x="2323071" y="3212758"/>
              <a:ext cx="1705232" cy="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Google Shape;104;p1">
            <a:extLst>
              <a:ext uri="{FF2B5EF4-FFF2-40B4-BE49-F238E27FC236}">
                <a16:creationId xmlns:a16="http://schemas.microsoft.com/office/drawing/2014/main" id="{0BCFC807-B984-0053-300E-1D2596BBEF61}"/>
              </a:ext>
            </a:extLst>
          </p:cNvPr>
          <p:cNvSpPr txBox="1"/>
          <p:nvPr/>
        </p:nvSpPr>
        <p:spPr>
          <a:xfrm>
            <a:off x="2989360" y="3113208"/>
            <a:ext cx="886869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</a:t>
            </a:r>
            <a:r>
              <a:rPr lang="en-US" sz="1800" baseline="30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2+</a:t>
            </a:r>
            <a:endParaRPr baseline="30000" dirty="0"/>
          </a:p>
        </p:txBody>
      </p:sp>
      <p:pic>
        <p:nvPicPr>
          <p:cNvPr id="37" name="Picture 36" descr="A red rectangular object with black background&#10;&#10;AI-generated content may be incorrect.">
            <a:extLst>
              <a:ext uri="{FF2B5EF4-FFF2-40B4-BE49-F238E27FC236}">
                <a16:creationId xmlns:a16="http://schemas.microsoft.com/office/drawing/2014/main" id="{7902563B-F288-8AF6-C7AC-3952C35214F0}"/>
              </a:ext>
            </a:extLst>
          </p:cNvPr>
          <p:cNvPicPr>
            <a:picLocks noChangeAspect="1"/>
          </p:cNvPicPr>
          <p:nvPr/>
        </p:nvPicPr>
        <p:blipFill>
          <a:blip r:embed="rId10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l="2363" t="3049" r="57008" b="63284"/>
          <a:stretch>
            <a:fillRect/>
          </a:stretch>
        </p:blipFill>
        <p:spPr>
          <a:xfrm>
            <a:off x="5863826" y="2933661"/>
            <a:ext cx="1159097" cy="701428"/>
          </a:xfrm>
          <a:prstGeom prst="rect">
            <a:avLst/>
          </a:prstGeom>
        </p:spPr>
      </p:pic>
      <p:grpSp>
        <p:nvGrpSpPr>
          <p:cNvPr id="41" name="Group 40">
            <a:extLst>
              <a:ext uri="{FF2B5EF4-FFF2-40B4-BE49-F238E27FC236}">
                <a16:creationId xmlns:a16="http://schemas.microsoft.com/office/drawing/2014/main" id="{003F63FF-91B3-8115-D4D4-AB0149C0775C}"/>
              </a:ext>
            </a:extLst>
          </p:cNvPr>
          <p:cNvGrpSpPr/>
          <p:nvPr/>
        </p:nvGrpSpPr>
        <p:grpSpPr>
          <a:xfrm>
            <a:off x="5663104" y="3271973"/>
            <a:ext cx="1709349" cy="10823"/>
            <a:chOff x="3120335" y="4906531"/>
            <a:chExt cx="1709349" cy="10823"/>
          </a:xfrm>
        </p:grpSpPr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46C88002-E07D-E25F-F413-3ED05C2C4A45}"/>
                </a:ext>
              </a:extLst>
            </p:cNvPr>
            <p:cNvCxnSpPr/>
            <p:nvPr/>
          </p:nvCxnSpPr>
          <p:spPr>
            <a:xfrm rot="10800000" flipH="1">
              <a:off x="3120335" y="4917354"/>
              <a:ext cx="1705232" cy="0"/>
            </a:xfrm>
            <a:prstGeom prst="straightConnector1">
              <a:avLst/>
            </a:prstGeom>
            <a:ln w="57150">
              <a:solidFill>
                <a:schemeClr val="bg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AF1E8D97-BCB9-75C7-3ABD-C93983C63F6F}"/>
                </a:ext>
              </a:extLst>
            </p:cNvPr>
            <p:cNvCxnSpPr/>
            <p:nvPr/>
          </p:nvCxnSpPr>
          <p:spPr>
            <a:xfrm rot="10800000" flipH="1">
              <a:off x="3124452" y="4906531"/>
              <a:ext cx="1705232" cy="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7" name="Google Shape;104;p1">
            <a:extLst>
              <a:ext uri="{FF2B5EF4-FFF2-40B4-BE49-F238E27FC236}">
                <a16:creationId xmlns:a16="http://schemas.microsoft.com/office/drawing/2014/main" id="{328B9957-7031-4622-5491-540BED446A5F}"/>
              </a:ext>
            </a:extLst>
          </p:cNvPr>
          <p:cNvSpPr txBox="1"/>
          <p:nvPr/>
        </p:nvSpPr>
        <p:spPr>
          <a:xfrm>
            <a:off x="7177972" y="3101380"/>
            <a:ext cx="886869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Na</a:t>
            </a:r>
            <a:r>
              <a:rPr lang="en-US" sz="1800" baseline="30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+</a:t>
            </a:r>
            <a:endParaRPr baseline="30000" dirty="0"/>
          </a:p>
        </p:txBody>
      </p:sp>
    </p:spTree>
    <p:extLst>
      <p:ext uri="{BB962C8B-B14F-4D97-AF65-F5344CB8AC3E}">
        <p14:creationId xmlns:p14="http://schemas.microsoft.com/office/powerpoint/2010/main" val="14479597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139</Words>
  <Application>Microsoft Macintosh PowerPoint</Application>
  <PresentationFormat>Widescreen</PresentationFormat>
  <Paragraphs>23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Aptos</vt:lpstr>
      <vt:lpstr>Aptos Display</vt:lpstr>
      <vt:lpstr>Arial</vt:lpstr>
      <vt:lpstr>Georgia</vt:lpstr>
      <vt:lpstr>Helvetica Neue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Anita Woods</dc:creator>
  <cp:lastModifiedBy>Anita Woods</cp:lastModifiedBy>
  <cp:revision>2</cp:revision>
  <dcterms:created xsi:type="dcterms:W3CDTF">2026-06-01T00:50:13Z</dcterms:created>
  <dcterms:modified xsi:type="dcterms:W3CDTF">2026-06-03T20:35:11Z</dcterms:modified>
</cp:coreProperties>
</file>