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Georgia" panose="02040502050405020303" pitchFamily="18" charset="0"/>
      <p:regular r:id="rId4"/>
      <p:bold r:id="rId5"/>
      <p:italic r:id="rId6"/>
      <p:boldItalic r:id="rId7"/>
    </p:embeddedFont>
    <p:embeddedFont>
      <p:font typeface="Helvetica Neue" panose="02000503000000020004" pitchFamily="2" charset="0"/>
      <p:regular r:id="rId8"/>
      <p:bold r:id="rId9"/>
      <p:italic r:id="rId10"/>
      <p:boldItalic r:id="rId11"/>
    </p:embeddedFont>
    <p:embeddedFont>
      <p:font typeface="Play" pitchFamily="2"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2noETgMedXiwcLh7+82uw4BNr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5"/>
  </p:normalViewPr>
  <p:slideViewPr>
    <p:cSldViewPr snapToGrid="0">
      <p:cViewPr varScale="1">
        <p:scale>
          <a:sx n="112" d="100"/>
          <a:sy n="112" d="100"/>
        </p:scale>
        <p:origin x="6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Diagram Title:</a:t>
            </a:r>
            <a:r>
              <a:rPr lang="en-US"/>
              <a:t> </a:t>
            </a:r>
            <a:r>
              <a:rPr lang="en-US" i="1"/>
              <a:t>Nephrons within the Kidney Tissue</a:t>
            </a:r>
            <a:br>
              <a:rPr lang="en-US" i="1"/>
            </a:br>
            <a:endParaRPr/>
          </a:p>
          <a:p>
            <a:pPr marL="0" lvl="0" indent="0" algn="l" rtl="0">
              <a:spcBef>
                <a:spcPts val="0"/>
              </a:spcBef>
              <a:spcAft>
                <a:spcPts val="0"/>
              </a:spcAft>
              <a:buNone/>
            </a:pPr>
            <a:r>
              <a:rPr lang="en-US" b="1" dirty="0"/>
              <a:t>Description</a:t>
            </a:r>
            <a:r>
              <a:rPr lang="en-US" dirty="0"/>
              <a:t>:  This diagram shows how nephrons are organized within kidney tissue, linking their microscopic structure to their position in the cortex and medulla. The left panel illustrates multiple nephrons embedded in renal tissue, while the right panel details the components of a single nephron, including the renal corpuscle, proximal and distal convoluted tubules, nephron loop, and collecting duct. The figure can be used to connect tissue-level organization with nephron anatomy and to reinforce how structural arrangement supports filtration, reabsorption, and urine concentration.</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b="1" dirty="0"/>
              <a:t>Usage &amp; Licensing:</a:t>
            </a:r>
            <a:br>
              <a:rPr lang="en-US" dirty="0"/>
            </a:br>
            <a:r>
              <a:rPr lang="en-US" dirty="0"/>
              <a:t>This diagram is licensed under CC BY-NC-ND 4.0. </a:t>
            </a:r>
            <a:br>
              <a:rPr lang="en-US" dirty="0"/>
            </a:br>
            <a:r>
              <a:rPr lang="en-US" dirty="0"/>
              <a:t>You may add or remove labels, rearrange layers, or adapt layout for educational use. </a:t>
            </a:r>
            <a:endParaRPr dirty="0"/>
          </a:p>
          <a:p>
            <a:pPr marL="0" lvl="0" indent="0" algn="l" rtl="0">
              <a:spcBef>
                <a:spcPts val="0"/>
              </a:spcBef>
              <a:spcAft>
                <a:spcPts val="0"/>
              </a:spcAft>
              <a:buNone/>
            </a:pPr>
            <a:r>
              <a:rPr lang="en-US" dirty="0"/>
              <a:t>Attribution: Danielle Xin</a:t>
            </a:r>
            <a:br>
              <a:rPr lang="en-US" dirty="0"/>
            </a:br>
            <a:endParaRPr dirty="0"/>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Google Shape;16;p3"/>
          <p:cNvSpPr txBox="1">
            <a:spLocks noGrp="1"/>
          </p:cNvSpPr>
          <p:nvPr>
            <p:ph type="ftr" idx="11"/>
          </p:nvPr>
        </p:nvSpPr>
        <p:spPr>
          <a:xfrm>
            <a:off x="0" y="6241312"/>
            <a:ext cx="12192000" cy="616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p:nvPr/>
        </p:nvSpPr>
        <p:spPr>
          <a:xfrm>
            <a:off x="0" y="6255834"/>
            <a:ext cx="12192000" cy="602166"/>
          </a:xfrm>
          <a:prstGeom prst="rect">
            <a:avLst/>
          </a:prstGeom>
          <a:solidFill>
            <a:srgbClr val="F1EEFF"/>
          </a:solidFill>
          <a:ln w="19050" cap="flat" cmpd="sng">
            <a:solidFill>
              <a:srgbClr val="F1EE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3" descr="A sign with a person and dollar symbol&#10;&#10;AI-generated content may be incorrect."/>
          <p:cNvPicPr preferRelativeResize="0"/>
          <p:nvPr/>
        </p:nvPicPr>
        <p:blipFill rotWithShape="1">
          <a:blip r:embed="rId2">
            <a:alphaModFix/>
          </a:blip>
          <a:srcRect/>
          <a:stretch/>
        </p:blipFill>
        <p:spPr>
          <a:xfrm>
            <a:off x="11283985" y="6301129"/>
            <a:ext cx="847592" cy="297540"/>
          </a:xfrm>
          <a:prstGeom prst="rect">
            <a:avLst/>
          </a:prstGeom>
          <a:noFill/>
          <a:ln>
            <a:noFill/>
          </a:ln>
        </p:spPr>
      </p:pic>
      <p:sp>
        <p:nvSpPr>
          <p:cNvPr id="19" name="Google Shape;19;p3"/>
          <p:cNvSpPr txBox="1"/>
          <p:nvPr/>
        </p:nvSpPr>
        <p:spPr>
          <a:xfrm>
            <a:off x="10424141" y="6611779"/>
            <a:ext cx="149054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Helvetica Neue"/>
                <a:ea typeface="Helvetica Neue"/>
                <a:cs typeface="Helvetica Neue"/>
                <a:sym typeface="Helvetica Neue"/>
              </a:rPr>
              <a:t>Artist: Danielle Xin</a:t>
            </a:r>
            <a:endParaRPr/>
          </a:p>
        </p:txBody>
      </p:sp>
      <p:sp>
        <p:nvSpPr>
          <p:cNvPr id="20" name="Google Shape;20;p3"/>
          <p:cNvSpPr txBox="1"/>
          <p:nvPr/>
        </p:nvSpPr>
        <p:spPr>
          <a:xfrm>
            <a:off x="10439358" y="6251946"/>
            <a:ext cx="903248" cy="4125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Helvetica Neue"/>
                <a:ea typeface="Helvetica Neue"/>
                <a:cs typeface="Helvetica Neue"/>
                <a:sym typeface="Helvetica Neue"/>
              </a:rPr>
              <a:t>Every Body Physiology</a:t>
            </a:r>
            <a:endParaRPr sz="1000" b="1">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a:spLocks noGrp="1"/>
          </p:cNvSpPr>
          <p:nvPr>
            <p:ph type="pic" idx="2"/>
          </p:nvPr>
        </p:nvSpPr>
        <p:spPr>
          <a:xfrm>
            <a:off x="5183188" y="987425"/>
            <a:ext cx="6172200" cy="4873625"/>
          </a:xfrm>
          <a:prstGeom prst="rect">
            <a:avLst/>
          </a:prstGeom>
          <a:noFill/>
          <a:ln>
            <a:noFill/>
          </a:ln>
        </p:spPr>
      </p:sp>
      <p:sp>
        <p:nvSpPr>
          <p:cNvPr id="74" name="Google Shape;7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6" name="Google Shape;3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descr="A diagram of a human body&#10;&#10;AI-generated content may be incorrect.">
            <a:extLst>
              <a:ext uri="{FF2B5EF4-FFF2-40B4-BE49-F238E27FC236}">
                <a16:creationId xmlns:a16="http://schemas.microsoft.com/office/drawing/2014/main" id="{4E22C329-0553-6663-55F5-D09321677D13}"/>
              </a:ext>
            </a:extLst>
          </p:cNvPr>
          <p:cNvPicPr>
            <a:picLocks noChangeAspect="1"/>
          </p:cNvPicPr>
          <p:nvPr/>
        </p:nvPicPr>
        <p:blipFill>
          <a:blip r:embed="rId3"/>
          <a:srcRect l="24834" t="10208" r="22166" b="7500"/>
          <a:stretch>
            <a:fillRect/>
          </a:stretch>
        </p:blipFill>
        <p:spPr>
          <a:xfrm>
            <a:off x="7458075" y="102870"/>
            <a:ext cx="3300329" cy="6149197"/>
          </a:xfrm>
          <a:prstGeom prst="rect">
            <a:avLst/>
          </a:prstGeom>
        </p:spPr>
      </p:pic>
      <p:sp>
        <p:nvSpPr>
          <p:cNvPr id="95" name="Google Shape;95;p1"/>
          <p:cNvSpPr/>
          <p:nvPr/>
        </p:nvSpPr>
        <p:spPr>
          <a:xfrm>
            <a:off x="0" y="6255834"/>
            <a:ext cx="12192000" cy="602166"/>
          </a:xfrm>
          <a:prstGeom prst="rect">
            <a:avLst/>
          </a:prstGeom>
          <a:solidFill>
            <a:srgbClr val="F1EEFF"/>
          </a:solidFill>
          <a:ln w="19050" cap="flat" cmpd="sng">
            <a:solidFill>
              <a:srgbClr val="F1EE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6" name="Google Shape;96;p1" descr="A sign with a person and dollar symbol&#10;&#10;AI-generated content may be incorrect."/>
          <p:cNvPicPr preferRelativeResize="0"/>
          <p:nvPr/>
        </p:nvPicPr>
        <p:blipFill rotWithShape="1">
          <a:blip r:embed="rId4">
            <a:alphaModFix/>
          </a:blip>
          <a:srcRect/>
          <a:stretch/>
        </p:blipFill>
        <p:spPr>
          <a:xfrm>
            <a:off x="11283985" y="6301129"/>
            <a:ext cx="847592" cy="297540"/>
          </a:xfrm>
          <a:prstGeom prst="rect">
            <a:avLst/>
          </a:prstGeom>
          <a:noFill/>
          <a:ln>
            <a:noFill/>
          </a:ln>
        </p:spPr>
      </p:pic>
      <p:sp>
        <p:nvSpPr>
          <p:cNvPr id="97" name="Google Shape;97;p1"/>
          <p:cNvSpPr txBox="1"/>
          <p:nvPr/>
        </p:nvSpPr>
        <p:spPr>
          <a:xfrm>
            <a:off x="10424141" y="6589477"/>
            <a:ext cx="149054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Helvetica Neue"/>
                <a:ea typeface="Helvetica Neue"/>
                <a:cs typeface="Helvetica Neue"/>
                <a:sym typeface="Helvetica Neue"/>
              </a:rPr>
              <a:t>Artist: Danielle Xin</a:t>
            </a:r>
            <a:endParaRPr/>
          </a:p>
        </p:txBody>
      </p:sp>
      <p:sp>
        <p:nvSpPr>
          <p:cNvPr id="98" name="Google Shape;98;p1"/>
          <p:cNvSpPr txBox="1"/>
          <p:nvPr/>
        </p:nvSpPr>
        <p:spPr>
          <a:xfrm>
            <a:off x="10417056" y="6266480"/>
            <a:ext cx="903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Helvetica Neue"/>
                <a:ea typeface="Helvetica Neue"/>
                <a:cs typeface="Helvetica Neue"/>
                <a:sym typeface="Helvetica Neue"/>
              </a:rPr>
              <a:t>EveryBody Physiology</a:t>
            </a:r>
            <a:endParaRPr sz="1000" b="1">
              <a:solidFill>
                <a:schemeClr val="dk1"/>
              </a:solidFill>
              <a:latin typeface="Arial"/>
              <a:ea typeface="Arial"/>
              <a:cs typeface="Arial"/>
              <a:sym typeface="Arial"/>
            </a:endParaRPr>
          </a:p>
        </p:txBody>
      </p:sp>
      <p:pic>
        <p:nvPicPr>
          <p:cNvPr id="99" name="Google Shape;99;p1" descr="Nephrons within the context of the cortex and medulla layers of the kidney"/>
          <p:cNvPicPr preferRelativeResize="0"/>
          <p:nvPr/>
        </p:nvPicPr>
        <p:blipFill rotWithShape="1">
          <a:blip r:embed="rId5">
            <a:alphaModFix/>
          </a:blip>
          <a:srcRect l="20960" t="4605" r="10886" b="4848"/>
          <a:stretch/>
        </p:blipFill>
        <p:spPr>
          <a:xfrm>
            <a:off x="798175" y="1057217"/>
            <a:ext cx="4688720" cy="5191082"/>
          </a:xfrm>
          <a:prstGeom prst="rect">
            <a:avLst/>
          </a:prstGeom>
          <a:noFill/>
          <a:ln>
            <a:noFill/>
          </a:ln>
        </p:spPr>
      </p:pic>
      <p:sp>
        <p:nvSpPr>
          <p:cNvPr id="101" name="Google Shape;101;p1"/>
          <p:cNvSpPr txBox="1"/>
          <p:nvPr/>
        </p:nvSpPr>
        <p:spPr>
          <a:xfrm>
            <a:off x="6488719" y="1779367"/>
            <a:ext cx="1198271"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Proximal </a:t>
            </a:r>
            <a:endParaRPr dirty="0"/>
          </a:p>
          <a:p>
            <a:pPr marL="0" marR="0" lvl="0" indent="0" algn="ctr" rtl="0">
              <a:spcBef>
                <a:spcPts val="0"/>
              </a:spcBef>
              <a:spcAft>
                <a:spcPts val="0"/>
              </a:spcAft>
              <a:buNone/>
            </a:pPr>
            <a:r>
              <a:rPr lang="en-US" sz="1400" dirty="0">
                <a:solidFill>
                  <a:schemeClr val="dk1"/>
                </a:solidFill>
                <a:latin typeface="Arial"/>
                <a:ea typeface="Arial"/>
                <a:cs typeface="Arial"/>
                <a:sym typeface="Arial"/>
              </a:rPr>
              <a:t>Convoluted </a:t>
            </a:r>
            <a:endParaRPr dirty="0"/>
          </a:p>
          <a:p>
            <a:pPr marL="0" marR="0" lvl="0" indent="0" algn="ctr" rtl="0">
              <a:spcBef>
                <a:spcPts val="0"/>
              </a:spcBef>
              <a:spcAft>
                <a:spcPts val="0"/>
              </a:spcAft>
              <a:buNone/>
            </a:pPr>
            <a:r>
              <a:rPr lang="en-US" sz="1400" dirty="0">
                <a:solidFill>
                  <a:schemeClr val="dk1"/>
                </a:solidFill>
                <a:latin typeface="Arial"/>
                <a:ea typeface="Arial"/>
                <a:cs typeface="Arial"/>
                <a:sym typeface="Arial"/>
              </a:rPr>
              <a:t>Tubule</a:t>
            </a:r>
            <a:endParaRPr dirty="0"/>
          </a:p>
        </p:txBody>
      </p:sp>
      <p:sp>
        <p:nvSpPr>
          <p:cNvPr id="102" name="Google Shape;102;p1"/>
          <p:cNvSpPr txBox="1"/>
          <p:nvPr/>
        </p:nvSpPr>
        <p:spPr>
          <a:xfrm>
            <a:off x="6331821" y="543850"/>
            <a:ext cx="119827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Renal Corpuscle</a:t>
            </a:r>
            <a:endParaRPr dirty="0"/>
          </a:p>
        </p:txBody>
      </p:sp>
      <p:sp>
        <p:nvSpPr>
          <p:cNvPr id="103" name="Google Shape;103;p1"/>
          <p:cNvSpPr txBox="1"/>
          <p:nvPr/>
        </p:nvSpPr>
        <p:spPr>
          <a:xfrm>
            <a:off x="9052012" y="3428806"/>
            <a:ext cx="119827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Descending</a:t>
            </a:r>
            <a:endParaRPr dirty="0"/>
          </a:p>
          <a:p>
            <a:pPr marL="0" marR="0" lvl="0" indent="0" algn="ctr" rtl="0">
              <a:spcBef>
                <a:spcPts val="0"/>
              </a:spcBef>
              <a:spcAft>
                <a:spcPts val="0"/>
              </a:spcAft>
              <a:buNone/>
            </a:pPr>
            <a:r>
              <a:rPr lang="en-US" sz="1400" dirty="0">
                <a:solidFill>
                  <a:schemeClr val="dk1"/>
                </a:solidFill>
                <a:latin typeface="Arial"/>
                <a:ea typeface="Arial"/>
                <a:cs typeface="Arial"/>
                <a:sym typeface="Arial"/>
              </a:rPr>
              <a:t>Limb</a:t>
            </a:r>
            <a:endParaRPr dirty="0"/>
          </a:p>
        </p:txBody>
      </p:sp>
      <p:sp>
        <p:nvSpPr>
          <p:cNvPr id="104" name="Google Shape;104;p1"/>
          <p:cNvSpPr txBox="1"/>
          <p:nvPr/>
        </p:nvSpPr>
        <p:spPr>
          <a:xfrm>
            <a:off x="6370902" y="3413320"/>
            <a:ext cx="119827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Ascending</a:t>
            </a:r>
            <a:endParaRPr dirty="0"/>
          </a:p>
          <a:p>
            <a:pPr marL="0" marR="0" lvl="0" indent="0" algn="ctr" rtl="0">
              <a:spcBef>
                <a:spcPts val="0"/>
              </a:spcBef>
              <a:spcAft>
                <a:spcPts val="0"/>
              </a:spcAft>
              <a:buNone/>
            </a:pPr>
            <a:r>
              <a:rPr lang="en-US" sz="1400" dirty="0">
                <a:solidFill>
                  <a:schemeClr val="dk1"/>
                </a:solidFill>
                <a:latin typeface="Arial"/>
                <a:ea typeface="Arial"/>
                <a:cs typeface="Arial"/>
                <a:sym typeface="Arial"/>
              </a:rPr>
              <a:t>Limb</a:t>
            </a:r>
            <a:endParaRPr dirty="0"/>
          </a:p>
        </p:txBody>
      </p:sp>
      <p:sp>
        <p:nvSpPr>
          <p:cNvPr id="105" name="Google Shape;105;p1"/>
          <p:cNvSpPr txBox="1"/>
          <p:nvPr/>
        </p:nvSpPr>
        <p:spPr>
          <a:xfrm>
            <a:off x="10300537" y="377469"/>
            <a:ext cx="1415213"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Distal Convoluted Tubule</a:t>
            </a:r>
            <a:endParaRPr dirty="0"/>
          </a:p>
        </p:txBody>
      </p:sp>
      <p:sp>
        <p:nvSpPr>
          <p:cNvPr id="106" name="Google Shape;106;p1"/>
          <p:cNvSpPr txBox="1"/>
          <p:nvPr/>
        </p:nvSpPr>
        <p:spPr>
          <a:xfrm>
            <a:off x="10902289" y="3145668"/>
            <a:ext cx="119827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Collecting Duct</a:t>
            </a:r>
            <a:endParaRPr dirty="0"/>
          </a:p>
        </p:txBody>
      </p:sp>
      <p:cxnSp>
        <p:nvCxnSpPr>
          <p:cNvPr id="107" name="Google Shape;107;p1"/>
          <p:cNvCxnSpPr>
            <a:cxnSpLocks/>
          </p:cNvCxnSpPr>
          <p:nvPr/>
        </p:nvCxnSpPr>
        <p:spPr>
          <a:xfrm flipH="1">
            <a:off x="7578090" y="1355951"/>
            <a:ext cx="1310316" cy="587149"/>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08" name="Google Shape;108;p1"/>
          <p:cNvCxnSpPr>
            <a:cxnSpLocks/>
          </p:cNvCxnSpPr>
          <p:nvPr/>
        </p:nvCxnSpPr>
        <p:spPr>
          <a:xfrm flipH="1" flipV="1">
            <a:off x="7280910" y="708660"/>
            <a:ext cx="857250" cy="308610"/>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09" name="Google Shape;109;p1"/>
          <p:cNvCxnSpPr>
            <a:cxnSpLocks/>
          </p:cNvCxnSpPr>
          <p:nvPr/>
        </p:nvCxnSpPr>
        <p:spPr>
          <a:xfrm>
            <a:off x="9326880" y="495114"/>
            <a:ext cx="1298281" cy="0"/>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10" name="Google Shape;110;p1"/>
          <p:cNvCxnSpPr/>
          <p:nvPr/>
        </p:nvCxnSpPr>
        <p:spPr>
          <a:xfrm rot="10800000">
            <a:off x="7443346" y="3532055"/>
            <a:ext cx="550127" cy="0"/>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11" name="Google Shape;111;p1"/>
          <p:cNvCxnSpPr/>
          <p:nvPr/>
        </p:nvCxnSpPr>
        <p:spPr>
          <a:xfrm>
            <a:off x="8571850" y="3562349"/>
            <a:ext cx="505522" cy="0"/>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sp>
        <p:nvSpPr>
          <p:cNvPr id="112" name="Google Shape;112;p1"/>
          <p:cNvSpPr txBox="1"/>
          <p:nvPr/>
        </p:nvSpPr>
        <p:spPr>
          <a:xfrm>
            <a:off x="6580731" y="5725712"/>
            <a:ext cx="119827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Nephron Loop</a:t>
            </a:r>
            <a:endParaRPr dirty="0"/>
          </a:p>
        </p:txBody>
      </p:sp>
      <p:cxnSp>
        <p:nvCxnSpPr>
          <p:cNvPr id="113" name="Google Shape;113;p1"/>
          <p:cNvCxnSpPr>
            <a:cxnSpLocks/>
          </p:cNvCxnSpPr>
          <p:nvPr/>
        </p:nvCxnSpPr>
        <p:spPr>
          <a:xfrm flipH="1">
            <a:off x="7543800" y="6007997"/>
            <a:ext cx="748619" cy="0"/>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14" name="Google Shape;114;p1"/>
          <p:cNvCxnSpPr/>
          <p:nvPr/>
        </p:nvCxnSpPr>
        <p:spPr>
          <a:xfrm>
            <a:off x="10410362" y="3292732"/>
            <a:ext cx="616243" cy="0"/>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sp>
        <p:nvSpPr>
          <p:cNvPr id="115" name="Google Shape;115;p1"/>
          <p:cNvSpPr/>
          <p:nvPr/>
        </p:nvSpPr>
        <p:spPr>
          <a:xfrm rot="1354753">
            <a:off x="1560679" y="1686528"/>
            <a:ext cx="883113" cy="116716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1"/>
          <p:cNvSpPr txBox="1"/>
          <p:nvPr/>
        </p:nvSpPr>
        <p:spPr>
          <a:xfrm>
            <a:off x="4266800" y="1676166"/>
            <a:ext cx="119827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Cortex</a:t>
            </a:r>
            <a:endParaRPr/>
          </a:p>
        </p:txBody>
      </p:sp>
      <p:sp>
        <p:nvSpPr>
          <p:cNvPr id="117" name="Google Shape;117;p1"/>
          <p:cNvSpPr txBox="1"/>
          <p:nvPr/>
        </p:nvSpPr>
        <p:spPr>
          <a:xfrm>
            <a:off x="3955176" y="5240506"/>
            <a:ext cx="119827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Medulla</a:t>
            </a:r>
            <a:endParaRPr/>
          </a:p>
        </p:txBody>
      </p:sp>
      <p:cxnSp>
        <p:nvCxnSpPr>
          <p:cNvPr id="118" name="Google Shape;118;p1"/>
          <p:cNvCxnSpPr/>
          <p:nvPr/>
        </p:nvCxnSpPr>
        <p:spPr>
          <a:xfrm>
            <a:off x="3507475" y="5352628"/>
            <a:ext cx="667353" cy="0"/>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19" name="Google Shape;119;p1"/>
          <p:cNvCxnSpPr/>
          <p:nvPr/>
        </p:nvCxnSpPr>
        <p:spPr>
          <a:xfrm rot="10800000" flipH="1">
            <a:off x="4285397" y="1941742"/>
            <a:ext cx="491319" cy="764274"/>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20" name="Google Shape;120;p1"/>
          <p:cNvCxnSpPr/>
          <p:nvPr/>
        </p:nvCxnSpPr>
        <p:spPr>
          <a:xfrm>
            <a:off x="4287670" y="3909294"/>
            <a:ext cx="598229" cy="789296"/>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sp>
        <p:nvSpPr>
          <p:cNvPr id="121" name="Google Shape;121;p1"/>
          <p:cNvSpPr txBox="1"/>
          <p:nvPr/>
        </p:nvSpPr>
        <p:spPr>
          <a:xfrm>
            <a:off x="4446496" y="4653653"/>
            <a:ext cx="119827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Nephron</a:t>
            </a:r>
            <a:endParaRPr/>
          </a:p>
        </p:txBody>
      </p:sp>
      <p:sp>
        <p:nvSpPr>
          <p:cNvPr id="122" name="Google Shape;122;p1"/>
          <p:cNvSpPr txBox="1"/>
          <p:nvPr/>
        </p:nvSpPr>
        <p:spPr>
          <a:xfrm>
            <a:off x="66183" y="34512"/>
            <a:ext cx="404862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74F6A"/>
                </a:solidFill>
                <a:latin typeface="Georgia"/>
                <a:ea typeface="Georgia"/>
                <a:cs typeface="Georgia"/>
                <a:sym typeface="Georgia"/>
              </a:rPr>
              <a:t>Nephrons within the Kidney Tissue</a:t>
            </a:r>
            <a:endParaRPr sz="1800">
              <a:solidFill>
                <a:srgbClr val="074F6A"/>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Words>
  <Application>Microsoft Macintosh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Georgia</vt:lpstr>
      <vt:lpstr>Helvetica Neue</vt:lpstr>
      <vt:lpstr>Play</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Anita Woods</dc:creator>
  <cp:lastModifiedBy>Anita Woods</cp:lastModifiedBy>
  <cp:revision>1</cp:revision>
  <dcterms:created xsi:type="dcterms:W3CDTF">2026-02-19T23:16:17Z</dcterms:created>
  <dcterms:modified xsi:type="dcterms:W3CDTF">2026-06-01T19:30:19Z</dcterms:modified>
</cp:coreProperties>
</file>