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37"/>
    <p:restoredTop sz="79895"/>
  </p:normalViewPr>
  <p:slideViewPr>
    <p:cSldViewPr snapToGrid="0">
      <p:cViewPr varScale="1">
        <p:scale>
          <a:sx n="86" d="100"/>
          <a:sy n="86" d="100"/>
        </p:scale>
        <p:origin x="1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618F0-6542-1348-B8DB-A4E6658E3AEF}" type="datetimeFigureOut">
              <a:rPr lang="en-US" smtClean="0"/>
              <a:t>5/27/26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AE948-DD0E-384D-9681-43C44407E0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0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Diagram Title:</a:t>
            </a:r>
            <a:r>
              <a:rPr lang="en-US" dirty="0"/>
              <a:t> </a:t>
            </a:r>
            <a:r>
              <a:rPr lang="en-US" i="1" dirty="0"/>
              <a:t>Transport of the Proximal Tubule</a:t>
            </a:r>
            <a:br>
              <a:rPr lang="en-US" i="1" dirty="0"/>
            </a:b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Description</a:t>
            </a:r>
            <a:r>
              <a:rPr lang="en-US" dirty="0"/>
              <a:t>: This diagram depicts a cross-section of the proximal tubule, with some of the major transport that occurs in this tubule region. Apical transporters include the sodium/hydrogen exchange, the sodium/glucose symporter, and the sodium/amino acid symporter. Basolateral transporters include a glucose uniporter, amino acid uniporter and the sodium/potassium ATPase. Water cross the membranes through apical and basolateral aquaporins. Paracellular reabsorption includes transporter of potassium, chloride and water.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Usage &amp; Licensing:</a:t>
            </a:r>
            <a:br>
              <a:rPr lang="en-US" dirty="0"/>
            </a:br>
            <a:r>
              <a:rPr lang="en-US" dirty="0"/>
              <a:t>This diagram is licensed under CC BY-NC-ND 4.0. </a:t>
            </a:r>
            <a:br>
              <a:rPr lang="en-US" dirty="0"/>
            </a:br>
            <a:r>
              <a:rPr lang="en-US" dirty="0"/>
              <a:t>You may add or remove labels, rearrange layers, or adapt layout for educational use.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Attribution: Danielle Xin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BA28FF-AB08-BB49-A4F6-4A2D6FFBEF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08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92539-8152-FBEB-5027-53C23A8414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BE48FB-9B1E-D954-1305-048F2DF065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9369DB-3A9A-2859-D96C-8491B5AE8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DFED-DA5D-CD4F-BB49-BB10403A8170}" type="datetimeFigureOut">
              <a:rPr lang="en-US" smtClean="0"/>
              <a:t>5/27/26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02313-B9D2-1FBA-50DF-91E4CADA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A50DA-6D64-6B08-BE41-683CEDCC0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40EB-73A6-0E48-B19E-070EB1DB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4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7C76E-38D9-A7DE-0D77-45968EB26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F2FDDA-289B-5E77-8111-0CED088E5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E6F25-BF7B-A0A2-ECB4-F6D95E4F4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DFED-DA5D-CD4F-BB49-BB10403A8170}" type="datetimeFigureOut">
              <a:rPr lang="en-US" smtClean="0"/>
              <a:t>5/27/26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9B862-78BC-AEA4-DADE-BC5BEEA4B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293AB-E0C3-A6E7-0D59-C5B77FEC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40EB-73A6-0E48-B19E-070EB1DB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7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692D42-0D95-7E46-633A-0C84D3F073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99522C-C009-CC79-8368-2942040DE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44BDE-68EF-3A49-4109-12D0B6171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DFED-DA5D-CD4F-BB49-BB10403A8170}" type="datetimeFigureOut">
              <a:rPr lang="en-US" smtClean="0"/>
              <a:t>5/27/26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FA88F3-27AC-724F-86EA-C8E151DDD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AB0B8-AAC0-8010-D9C9-F143593D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40EB-73A6-0E48-B19E-070EB1DB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4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2DF9B-831D-FE0C-6858-C6BD536E3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11526-F272-E237-A01A-CE1A750F0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64A1A-0623-D230-7377-02215B449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DFED-DA5D-CD4F-BB49-BB10403A8170}" type="datetimeFigureOut">
              <a:rPr lang="en-US" smtClean="0"/>
              <a:t>5/27/26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9724D-1B43-491F-A5A0-DB941626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447F7-714F-AF27-6CCA-03CFAFAF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40EB-73A6-0E48-B19E-070EB1DB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1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7B5E-2858-0CF0-323E-92762A481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3A2B1-E0EF-468E-BE62-FD90E31A2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FF9CE-4995-0A98-63D2-7F1766CAE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DFED-DA5D-CD4F-BB49-BB10403A8170}" type="datetimeFigureOut">
              <a:rPr lang="en-US" smtClean="0"/>
              <a:t>5/27/26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68C9-C036-13BF-CB40-3DB3F82DC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1C295-7CF2-144A-4589-81CD5EEA7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40EB-73A6-0E48-B19E-070EB1DB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91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4F282-F512-41B5-B8BA-C46038F7A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905F1-30EF-EF3F-499E-78AF747D0F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3D01A-8C02-7A81-B051-CBDF3ED88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E9D19-533E-14E6-A7FE-BD10A1C0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DFED-DA5D-CD4F-BB49-BB10403A8170}" type="datetimeFigureOut">
              <a:rPr lang="en-US" smtClean="0"/>
              <a:t>5/27/26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8269A-F431-5641-894F-0E908DB0B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78AE0-6D2F-DBB4-EA53-FD4B62F3E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40EB-73A6-0E48-B19E-070EB1DB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0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D557B-A694-F2CB-2394-AD132DC35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543EB-CA91-0191-32C3-C0D5FB09E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B78F8-61BA-35EE-3F36-7F3F2E8478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1E25DF-FB63-347A-5480-6161902BCC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A771B8-BACD-A00D-1E07-B0DDD8960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24934A-96E5-94ED-03BA-8A43EE182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DFED-DA5D-CD4F-BB49-BB10403A8170}" type="datetimeFigureOut">
              <a:rPr lang="en-US" smtClean="0"/>
              <a:t>5/27/26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148E14-1C8D-078C-3351-679052F61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0C1639-AB6B-C83A-9833-F52C1C04F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40EB-73A6-0E48-B19E-070EB1DB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4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2704A-3215-C5B0-4DE3-3DECCB1F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76A7E-ABE1-298B-9A8B-40E9EB4C7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DFED-DA5D-CD4F-BB49-BB10403A8170}" type="datetimeFigureOut">
              <a:rPr lang="en-US" smtClean="0"/>
              <a:t>5/27/26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8109D0-E989-D628-31FD-02EB8095F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732223-2D8A-9822-2A5F-EAD44C549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40EB-73A6-0E48-B19E-070EB1DB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0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C56498-3832-048F-45DE-C5C4DDBF9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DFED-DA5D-CD4F-BB49-BB10403A8170}" type="datetimeFigureOut">
              <a:rPr lang="en-US" smtClean="0"/>
              <a:t>5/27/26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8DBF28-00BF-DADD-D678-AEA909EF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2E496-A162-6F74-C8FA-184E4187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40EB-73A6-0E48-B19E-070EB1DB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0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80216-2A1D-BA60-B961-843D330C7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F1DB2-DD07-1787-8221-33210B8F2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8A4A2-0B98-C43C-053D-D3229F7A6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47410-AE03-1804-EE90-384769038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DFED-DA5D-CD4F-BB49-BB10403A8170}" type="datetimeFigureOut">
              <a:rPr lang="en-US" smtClean="0"/>
              <a:t>5/27/26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56912-8D7E-FEAC-DCDB-E5A4A2DB1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13613-F109-1FEE-CC9D-F3C0F616A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40EB-73A6-0E48-B19E-070EB1DB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162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CEB37-AD9B-2D77-FBA7-A7E14128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79FB10-D427-0015-3EE5-A60AAF3627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77BA4-EB44-03EA-312E-96A818A23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580CF1-9969-423A-5D96-248E7CBFD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0DFED-DA5D-CD4F-BB49-BB10403A8170}" type="datetimeFigureOut">
              <a:rPr lang="en-US" smtClean="0"/>
              <a:t>5/27/26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43682-D457-6C75-809E-35109296B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DFA06-8F99-8920-6FCD-DDDE7C2EC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C40EB-73A6-0E48-B19E-070EB1DB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2EDED3-ABB3-CE82-6C8E-4A27A0B8A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2E339-EAFA-A52F-9889-C39000652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354FA-25DF-0666-4A38-DF9C2CA73B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A0DFED-DA5D-CD4F-BB49-BB10403A8170}" type="datetimeFigureOut">
              <a:rPr lang="en-US" smtClean="0"/>
              <a:t>5/27/26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7AF51-95DB-B35C-A105-3D7FC9951E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AEBEF-5D7E-02B2-F27C-547EDA6BEF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CC40EB-73A6-0E48-B19E-070EB1DBF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6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ross-section of the nephron tubule, depicting major transporters found in the proximal region of the nephron.">
            <a:extLst>
              <a:ext uri="{FF2B5EF4-FFF2-40B4-BE49-F238E27FC236}">
                <a16:creationId xmlns:a16="http://schemas.microsoft.com/office/drawing/2014/main" id="{D222A5A1-CFD9-F6EE-087F-BC39380481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090" t="19640" r="7053" b="18558"/>
          <a:stretch>
            <a:fillRect/>
          </a:stretch>
        </p:blipFill>
        <p:spPr>
          <a:xfrm>
            <a:off x="3089539" y="672084"/>
            <a:ext cx="7036549" cy="55356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B67B8C-7B8F-CF6C-75FD-24AFAF1A40D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1138" t="3483" r="8163" b="60596"/>
          <a:stretch>
            <a:fillRect/>
          </a:stretch>
        </p:blipFill>
        <p:spPr>
          <a:xfrm>
            <a:off x="4996571" y="2832827"/>
            <a:ext cx="1159098" cy="7470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581399-72C4-21AF-26BD-6549005CCCA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1138" t="3483" r="8163" b="60596"/>
          <a:stretch>
            <a:fillRect/>
          </a:stretch>
        </p:blipFill>
        <p:spPr>
          <a:xfrm>
            <a:off x="2598276" y="2828816"/>
            <a:ext cx="1159098" cy="747075"/>
          </a:xfrm>
          <a:prstGeom prst="rect">
            <a:avLst/>
          </a:prstGeom>
        </p:spPr>
      </p:pic>
      <p:sp>
        <p:nvSpPr>
          <p:cNvPr id="4" name="Google Shape;120;p1">
            <a:extLst>
              <a:ext uri="{FF2B5EF4-FFF2-40B4-BE49-F238E27FC236}">
                <a16:creationId xmlns:a16="http://schemas.microsoft.com/office/drawing/2014/main" id="{D5A61CC9-7BD3-31E4-50F4-2E0D3A4CF219}"/>
              </a:ext>
            </a:extLst>
          </p:cNvPr>
          <p:cNvSpPr txBox="1"/>
          <p:nvPr/>
        </p:nvSpPr>
        <p:spPr>
          <a:xfrm>
            <a:off x="0" y="0"/>
            <a:ext cx="378492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74F6A"/>
                </a:solidFill>
                <a:latin typeface="Georgia"/>
                <a:ea typeface="Georgia"/>
                <a:cs typeface="Georgia"/>
                <a:sym typeface="Georgia"/>
              </a:rPr>
              <a:t>Transport of the Proximal Tubule</a:t>
            </a:r>
            <a:endParaRPr sz="1800" dirty="0">
              <a:solidFill>
                <a:srgbClr val="074F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06;p1">
            <a:extLst>
              <a:ext uri="{FF2B5EF4-FFF2-40B4-BE49-F238E27FC236}">
                <a16:creationId xmlns:a16="http://schemas.microsoft.com/office/drawing/2014/main" id="{419EFB2C-0707-E520-2CDE-40ED4AFC9F9B}"/>
              </a:ext>
            </a:extLst>
          </p:cNvPr>
          <p:cNvSpPr/>
          <p:nvPr/>
        </p:nvSpPr>
        <p:spPr>
          <a:xfrm rot="10800000">
            <a:off x="2764558" y="3949006"/>
            <a:ext cx="3347483" cy="409433"/>
          </a:xfrm>
          <a:prstGeom prst="rightArrow">
            <a:avLst>
              <a:gd name="adj1" fmla="val 55878"/>
              <a:gd name="adj2" fmla="val 50000"/>
            </a:avLst>
          </a:prstGeom>
          <a:solidFill>
            <a:schemeClr val="accent1">
              <a:lumMod val="75000"/>
            </a:schemeClr>
          </a:solidFill>
          <a:ln w="19050" cap="flat" cmpd="sng">
            <a:solidFill>
              <a:schemeClr val="tx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" name="Google Shape;108;p1">
            <a:extLst>
              <a:ext uri="{FF2B5EF4-FFF2-40B4-BE49-F238E27FC236}">
                <a16:creationId xmlns:a16="http://schemas.microsoft.com/office/drawing/2014/main" id="{1B68E6D5-6FA1-2241-9869-8D60A648087C}"/>
              </a:ext>
            </a:extLst>
          </p:cNvPr>
          <p:cNvCxnSpPr>
            <a:cxnSpLocks/>
          </p:cNvCxnSpPr>
          <p:nvPr/>
        </p:nvCxnSpPr>
        <p:spPr>
          <a:xfrm flipV="1">
            <a:off x="7500687" y="1037968"/>
            <a:ext cx="2149940" cy="1293938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oval" w="med" len="med"/>
            <a:tailEnd type="none" w="sm" len="sm"/>
          </a:ln>
          <a:effectLst>
            <a:outerShdw dist="25400" dir="5400000" algn="ctr" rotWithShape="0">
              <a:schemeClr val="lt1"/>
            </a:outerShdw>
          </a:effectLst>
        </p:spPr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B7FB24C-9546-1314-1233-8F7F8967594A}"/>
              </a:ext>
            </a:extLst>
          </p:cNvPr>
          <p:cNvGrpSpPr/>
          <p:nvPr/>
        </p:nvGrpSpPr>
        <p:grpSpPr>
          <a:xfrm>
            <a:off x="4646141" y="3175688"/>
            <a:ext cx="1709349" cy="16473"/>
            <a:chOff x="2323071" y="3212758"/>
            <a:chExt cx="1709349" cy="16473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4ED1CA2-7CC7-AC7C-F86A-120BB356D6A8}"/>
                </a:ext>
              </a:extLst>
            </p:cNvPr>
            <p:cNvCxnSpPr/>
            <p:nvPr/>
          </p:nvCxnSpPr>
          <p:spPr>
            <a:xfrm flipH="1">
              <a:off x="2327188" y="3229231"/>
              <a:ext cx="1705232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88B12DC-2C03-2A01-AAB5-E99FE2156498}"/>
                </a:ext>
              </a:extLst>
            </p:cNvPr>
            <p:cNvCxnSpPr/>
            <p:nvPr/>
          </p:nvCxnSpPr>
          <p:spPr>
            <a:xfrm flipH="1">
              <a:off x="2323071" y="3212758"/>
              <a:ext cx="170523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DD24FB1-CAC4-A0E4-B1B1-ECC370E419C3}"/>
              </a:ext>
            </a:extLst>
          </p:cNvPr>
          <p:cNvGrpSpPr/>
          <p:nvPr/>
        </p:nvGrpSpPr>
        <p:grpSpPr>
          <a:xfrm>
            <a:off x="2314833" y="3192163"/>
            <a:ext cx="1709349" cy="16473"/>
            <a:chOff x="2323071" y="3212758"/>
            <a:chExt cx="1709349" cy="16473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1E363A0-D0F0-40C0-DB38-A3A6A7415224}"/>
                </a:ext>
              </a:extLst>
            </p:cNvPr>
            <p:cNvCxnSpPr/>
            <p:nvPr/>
          </p:nvCxnSpPr>
          <p:spPr>
            <a:xfrm flipH="1">
              <a:off x="2327188" y="3229231"/>
              <a:ext cx="1705232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9355B88-26E1-895E-77B4-F5F8BC22ACE3}"/>
                </a:ext>
              </a:extLst>
            </p:cNvPr>
            <p:cNvCxnSpPr/>
            <p:nvPr/>
          </p:nvCxnSpPr>
          <p:spPr>
            <a:xfrm flipH="1">
              <a:off x="2323071" y="3212758"/>
              <a:ext cx="170523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84A9440-4A65-B343-4FAC-4C4D7075666E}"/>
              </a:ext>
            </a:extLst>
          </p:cNvPr>
          <p:cNvGrpSpPr/>
          <p:nvPr/>
        </p:nvGrpSpPr>
        <p:grpSpPr>
          <a:xfrm>
            <a:off x="4852087" y="4765590"/>
            <a:ext cx="881448" cy="16473"/>
            <a:chOff x="3468130" y="5828271"/>
            <a:chExt cx="881448" cy="16473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8E9029E-A98D-D098-270F-52D828B93F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2247" y="5844744"/>
              <a:ext cx="864975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AABDB1D-17DA-4763-86B1-DD59D3E627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68130" y="5828271"/>
              <a:ext cx="88144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4357FA3-D3A6-9DFC-4921-66ED214A39A5}"/>
              </a:ext>
            </a:extLst>
          </p:cNvPr>
          <p:cNvGrpSpPr/>
          <p:nvPr/>
        </p:nvGrpSpPr>
        <p:grpSpPr>
          <a:xfrm>
            <a:off x="4880917" y="5449329"/>
            <a:ext cx="881448" cy="16473"/>
            <a:chOff x="3468130" y="5828271"/>
            <a:chExt cx="881448" cy="16473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AC87CE2-D920-91AD-351D-5F4F53FE81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2247" y="5844744"/>
              <a:ext cx="864975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EB3EC146-BB85-1E09-B7AF-0A9CF18FFE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68130" y="5828271"/>
              <a:ext cx="88144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 descr="A red oval in the sky&#10;&#10;AI-generated content may be incorrect.">
            <a:extLst>
              <a:ext uri="{FF2B5EF4-FFF2-40B4-BE49-F238E27FC236}">
                <a16:creationId xmlns:a16="http://schemas.microsoft.com/office/drawing/2014/main" id="{6401B279-A426-957F-D735-CE1ED227D0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625" t="28283" r="59786" b="51717"/>
          <a:stretch>
            <a:fillRect/>
          </a:stretch>
        </p:blipFill>
        <p:spPr>
          <a:xfrm>
            <a:off x="5043203" y="4634169"/>
            <a:ext cx="1164358" cy="901679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C4DBD7B1-3489-1DF6-63CF-C07C85A70DB2}"/>
              </a:ext>
            </a:extLst>
          </p:cNvPr>
          <p:cNvGrpSpPr/>
          <p:nvPr/>
        </p:nvGrpSpPr>
        <p:grpSpPr>
          <a:xfrm>
            <a:off x="2446639" y="5474044"/>
            <a:ext cx="881448" cy="16473"/>
            <a:chOff x="3468130" y="5828271"/>
            <a:chExt cx="881448" cy="16473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2548D8F-ED0B-FF20-EC9D-9F8D26852F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2247" y="5844744"/>
              <a:ext cx="864975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A5363DA-7ADD-A7D5-0A65-27ACE04931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68130" y="5828271"/>
              <a:ext cx="88144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 descr="A orange oval object in the sky&#10;&#10;AI-generated content may be incorrect.">
            <a:extLst>
              <a:ext uri="{FF2B5EF4-FFF2-40B4-BE49-F238E27FC236}">
                <a16:creationId xmlns:a16="http://schemas.microsoft.com/office/drawing/2014/main" id="{DADE7145-2743-373E-31C6-CC3A9D35B0F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0000" t="4264" r="14824" b="76162"/>
          <a:stretch>
            <a:fillRect/>
          </a:stretch>
        </p:blipFill>
        <p:spPr>
          <a:xfrm>
            <a:off x="2679525" y="4675207"/>
            <a:ext cx="1220214" cy="888949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3A673995-AA14-B8B4-9286-1653D484ED0F}"/>
              </a:ext>
            </a:extLst>
          </p:cNvPr>
          <p:cNvGrpSpPr/>
          <p:nvPr/>
        </p:nvGrpSpPr>
        <p:grpSpPr>
          <a:xfrm>
            <a:off x="9831858" y="5375191"/>
            <a:ext cx="869093" cy="20593"/>
            <a:chOff x="9733004" y="4572001"/>
            <a:chExt cx="869093" cy="20593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E266428-8F63-C463-D0DD-C00B67A600EF}"/>
                </a:ext>
              </a:extLst>
            </p:cNvPr>
            <p:cNvCxnSpPr>
              <a:cxnSpLocks/>
            </p:cNvCxnSpPr>
            <p:nvPr/>
          </p:nvCxnSpPr>
          <p:spPr>
            <a:xfrm>
              <a:off x="9745187" y="4592594"/>
              <a:ext cx="852851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24567EF-9EB3-77A2-D8FB-4DBFD3064A95}"/>
                </a:ext>
              </a:extLst>
            </p:cNvPr>
            <p:cNvCxnSpPr>
              <a:cxnSpLocks/>
            </p:cNvCxnSpPr>
            <p:nvPr/>
          </p:nvCxnSpPr>
          <p:spPr>
            <a:xfrm>
              <a:off x="9733004" y="4572001"/>
              <a:ext cx="86909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 descr="A blue oval in the dark&#10;&#10;AI-generated content may be incorrect.">
            <a:extLst>
              <a:ext uri="{FF2B5EF4-FFF2-40B4-BE49-F238E27FC236}">
                <a16:creationId xmlns:a16="http://schemas.microsoft.com/office/drawing/2014/main" id="{660C1A21-F89C-7A1F-5F91-068034F1538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2033" t="28313" r="13897" b="51647"/>
          <a:stretch>
            <a:fillRect/>
          </a:stretch>
        </p:blipFill>
        <p:spPr>
          <a:xfrm>
            <a:off x="9311808" y="4563670"/>
            <a:ext cx="1170918" cy="901679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CEF4E3E1-B42F-6FAB-2914-C0F4897EADDB}"/>
              </a:ext>
            </a:extLst>
          </p:cNvPr>
          <p:cNvGrpSpPr/>
          <p:nvPr/>
        </p:nvGrpSpPr>
        <p:grpSpPr>
          <a:xfrm>
            <a:off x="7488193" y="4687331"/>
            <a:ext cx="869093" cy="20593"/>
            <a:chOff x="9733004" y="4572001"/>
            <a:chExt cx="869093" cy="20593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5CEB38C8-3AE2-E4D4-A202-56FB95922C41}"/>
                </a:ext>
              </a:extLst>
            </p:cNvPr>
            <p:cNvCxnSpPr>
              <a:cxnSpLocks/>
            </p:cNvCxnSpPr>
            <p:nvPr/>
          </p:nvCxnSpPr>
          <p:spPr>
            <a:xfrm>
              <a:off x="9745187" y="4592594"/>
              <a:ext cx="852851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A1135ED2-AA6D-4626-D153-00C9FB96675F}"/>
                </a:ext>
              </a:extLst>
            </p:cNvPr>
            <p:cNvCxnSpPr>
              <a:cxnSpLocks/>
            </p:cNvCxnSpPr>
            <p:nvPr/>
          </p:nvCxnSpPr>
          <p:spPr>
            <a:xfrm>
              <a:off x="9733004" y="4572001"/>
              <a:ext cx="86909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08426B1-2546-8C22-20AF-EA7B586B4397}"/>
              </a:ext>
            </a:extLst>
          </p:cNvPr>
          <p:cNvGrpSpPr/>
          <p:nvPr/>
        </p:nvGrpSpPr>
        <p:grpSpPr>
          <a:xfrm>
            <a:off x="7492312" y="5383429"/>
            <a:ext cx="869093" cy="20593"/>
            <a:chOff x="9733004" y="4572001"/>
            <a:chExt cx="869093" cy="20593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9D1B5DBA-74EF-0717-CE38-E95E1712635D}"/>
                </a:ext>
              </a:extLst>
            </p:cNvPr>
            <p:cNvCxnSpPr>
              <a:cxnSpLocks/>
            </p:cNvCxnSpPr>
            <p:nvPr/>
          </p:nvCxnSpPr>
          <p:spPr>
            <a:xfrm>
              <a:off x="9745187" y="4592594"/>
              <a:ext cx="852851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81C232FA-5010-0634-48AC-B89284D06F41}"/>
                </a:ext>
              </a:extLst>
            </p:cNvPr>
            <p:cNvCxnSpPr>
              <a:cxnSpLocks/>
            </p:cNvCxnSpPr>
            <p:nvPr/>
          </p:nvCxnSpPr>
          <p:spPr>
            <a:xfrm>
              <a:off x="9733004" y="4572001"/>
              <a:ext cx="86909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6" descr="A blue oval in the dark&#10;&#10;AI-generated content may be incorrect.">
            <a:extLst>
              <a:ext uri="{FF2B5EF4-FFF2-40B4-BE49-F238E27FC236}">
                <a16:creationId xmlns:a16="http://schemas.microsoft.com/office/drawing/2014/main" id="{DD7F5C8B-DB5C-5651-9131-8BD63D80BAB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7154" t="53738" r="59257" b="26666"/>
          <a:stretch>
            <a:fillRect/>
          </a:stretch>
        </p:blipFill>
        <p:spPr>
          <a:xfrm>
            <a:off x="7002215" y="4627081"/>
            <a:ext cx="1163883" cy="888949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4ADB6BC4-8E59-F45B-321B-65337809D5E9}"/>
              </a:ext>
            </a:extLst>
          </p:cNvPr>
          <p:cNvGrpSpPr/>
          <p:nvPr/>
        </p:nvGrpSpPr>
        <p:grpSpPr>
          <a:xfrm>
            <a:off x="9753598" y="2912077"/>
            <a:ext cx="869093" cy="20593"/>
            <a:chOff x="9733004" y="4572001"/>
            <a:chExt cx="869093" cy="20593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1E6C8E07-9526-8904-97D2-4365F74F3C21}"/>
                </a:ext>
              </a:extLst>
            </p:cNvPr>
            <p:cNvCxnSpPr>
              <a:cxnSpLocks/>
            </p:cNvCxnSpPr>
            <p:nvPr/>
          </p:nvCxnSpPr>
          <p:spPr>
            <a:xfrm>
              <a:off x="9745187" y="4592594"/>
              <a:ext cx="852851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77DCC247-E9D6-A0C7-AA20-C11850D1FA45}"/>
                </a:ext>
              </a:extLst>
            </p:cNvPr>
            <p:cNvCxnSpPr>
              <a:cxnSpLocks/>
            </p:cNvCxnSpPr>
            <p:nvPr/>
          </p:nvCxnSpPr>
          <p:spPr>
            <a:xfrm>
              <a:off x="9733004" y="4572001"/>
              <a:ext cx="86909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262C494-9DCF-DC5B-23C7-D92A95AE39C2}"/>
              </a:ext>
            </a:extLst>
          </p:cNvPr>
          <p:cNvGrpSpPr/>
          <p:nvPr/>
        </p:nvGrpSpPr>
        <p:grpSpPr>
          <a:xfrm>
            <a:off x="7381101" y="2837937"/>
            <a:ext cx="869093" cy="20593"/>
            <a:chOff x="9733004" y="4572001"/>
            <a:chExt cx="869093" cy="20593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917BF2DB-9DEB-3ED4-1687-56E18B44062D}"/>
                </a:ext>
              </a:extLst>
            </p:cNvPr>
            <p:cNvCxnSpPr>
              <a:cxnSpLocks/>
            </p:cNvCxnSpPr>
            <p:nvPr/>
          </p:nvCxnSpPr>
          <p:spPr>
            <a:xfrm>
              <a:off x="9745187" y="4592594"/>
              <a:ext cx="852851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1FF66FA2-18EF-496A-AC8B-127E50BD08D1}"/>
                </a:ext>
              </a:extLst>
            </p:cNvPr>
            <p:cNvCxnSpPr>
              <a:cxnSpLocks/>
            </p:cNvCxnSpPr>
            <p:nvPr/>
          </p:nvCxnSpPr>
          <p:spPr>
            <a:xfrm>
              <a:off x="9733004" y="4572001"/>
              <a:ext cx="86909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8A9B9F7-0167-29A2-8AC6-82188FFD49D6}"/>
              </a:ext>
            </a:extLst>
          </p:cNvPr>
          <p:cNvGrpSpPr/>
          <p:nvPr/>
        </p:nvGrpSpPr>
        <p:grpSpPr>
          <a:xfrm>
            <a:off x="9156357" y="3595817"/>
            <a:ext cx="881448" cy="16473"/>
            <a:chOff x="3468130" y="5828271"/>
            <a:chExt cx="881448" cy="16473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DF19BF1C-6B2C-F7D0-C3FD-9B8A37862A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2247" y="5844744"/>
              <a:ext cx="864975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8788AB8F-2F0A-FB1A-C9CB-DE9226859C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68130" y="5828271"/>
              <a:ext cx="88144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 descr="A purple oval in the dark&#10;&#10;AI-generated content may be incorrect.">
            <a:extLst>
              <a:ext uri="{FF2B5EF4-FFF2-40B4-BE49-F238E27FC236}">
                <a16:creationId xmlns:a16="http://schemas.microsoft.com/office/drawing/2014/main" id="{67B390F6-285C-134C-27E8-A3EE41F27E7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51809" t="51351" r="13752" b="28313"/>
          <a:stretch>
            <a:fillRect/>
          </a:stretch>
        </p:blipFill>
        <p:spPr>
          <a:xfrm>
            <a:off x="9298538" y="2797754"/>
            <a:ext cx="1166432" cy="901679"/>
          </a:xfrm>
          <a:prstGeom prst="rect">
            <a:avLst/>
          </a:prstGeom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BC40D420-095C-DA95-3735-0DFEDCB5B27D}"/>
              </a:ext>
            </a:extLst>
          </p:cNvPr>
          <p:cNvGrpSpPr/>
          <p:nvPr/>
        </p:nvGrpSpPr>
        <p:grpSpPr>
          <a:xfrm>
            <a:off x="6750906" y="3513437"/>
            <a:ext cx="881448" cy="16473"/>
            <a:chOff x="3468130" y="5828271"/>
            <a:chExt cx="881448" cy="16473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7A5CC328-46CE-71E9-DEC1-4F979C93AC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72247" y="5844744"/>
              <a:ext cx="864975" cy="0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5435F58B-1999-C76A-3EA8-632FA05370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68130" y="5828271"/>
              <a:ext cx="88144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 descr="A green circle in the dark&#10;&#10;AI-generated content may be incorrect.">
            <a:extLst>
              <a:ext uri="{FF2B5EF4-FFF2-40B4-BE49-F238E27FC236}">
                <a16:creationId xmlns:a16="http://schemas.microsoft.com/office/drawing/2014/main" id="{455485DD-EE4A-F38F-800E-3C7A15FFDB0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52516" t="75135" r="12808" b="3964"/>
          <a:stretch>
            <a:fillRect/>
          </a:stretch>
        </p:blipFill>
        <p:spPr>
          <a:xfrm>
            <a:off x="6874044" y="2705512"/>
            <a:ext cx="1185597" cy="935573"/>
          </a:xfrm>
          <a:prstGeom prst="rect">
            <a:avLst/>
          </a:prstGeom>
        </p:spPr>
      </p:pic>
      <p:cxnSp>
        <p:nvCxnSpPr>
          <p:cNvPr id="70" name="Google Shape;108;p1">
            <a:extLst>
              <a:ext uri="{FF2B5EF4-FFF2-40B4-BE49-F238E27FC236}">
                <a16:creationId xmlns:a16="http://schemas.microsoft.com/office/drawing/2014/main" id="{A9CC77BA-F0A1-FAE4-3235-0D987B4A8CE0}"/>
              </a:ext>
            </a:extLst>
          </p:cNvPr>
          <p:cNvCxnSpPr>
            <a:cxnSpLocks/>
          </p:cNvCxnSpPr>
          <p:nvPr/>
        </p:nvCxnSpPr>
        <p:spPr>
          <a:xfrm flipV="1">
            <a:off x="9926730" y="1767016"/>
            <a:ext cx="440589" cy="667863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oval" w="med" len="med"/>
            <a:tailEnd type="none" w="sm" len="sm"/>
          </a:ln>
          <a:effectLst>
            <a:outerShdw dist="25400" dir="5400000" algn="ctr" rotWithShape="0">
              <a:schemeClr val="lt1"/>
            </a:outerShdw>
          </a:effectLst>
        </p:spPr>
      </p:cxnSp>
      <p:sp>
        <p:nvSpPr>
          <p:cNvPr id="72" name="Google Shape;104;p1">
            <a:extLst>
              <a:ext uri="{FF2B5EF4-FFF2-40B4-BE49-F238E27FC236}">
                <a16:creationId xmlns:a16="http://schemas.microsoft.com/office/drawing/2014/main" id="{6F001360-9DB3-4722-0117-9650AAABC5DE}"/>
              </a:ext>
            </a:extLst>
          </p:cNvPr>
          <p:cNvSpPr txBox="1"/>
          <p:nvPr/>
        </p:nvSpPr>
        <p:spPr>
          <a:xfrm>
            <a:off x="9616375" y="545677"/>
            <a:ext cx="13934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Apical Membrane</a:t>
            </a:r>
            <a:endParaRPr dirty="0"/>
          </a:p>
        </p:txBody>
      </p:sp>
      <p:sp>
        <p:nvSpPr>
          <p:cNvPr id="73" name="Google Shape;104;p1">
            <a:extLst>
              <a:ext uri="{FF2B5EF4-FFF2-40B4-BE49-F238E27FC236}">
                <a16:creationId xmlns:a16="http://schemas.microsoft.com/office/drawing/2014/main" id="{4CA84879-3D28-76A3-DCDE-C16FBEA6770F}"/>
              </a:ext>
            </a:extLst>
          </p:cNvPr>
          <p:cNvSpPr txBox="1"/>
          <p:nvPr/>
        </p:nvSpPr>
        <p:spPr>
          <a:xfrm>
            <a:off x="9558710" y="1142920"/>
            <a:ext cx="22404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Basolateral</a:t>
            </a: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Membrane</a:t>
            </a:r>
            <a:endParaRPr dirty="0"/>
          </a:p>
        </p:txBody>
      </p:sp>
      <p:sp>
        <p:nvSpPr>
          <p:cNvPr id="74" name="Google Shape;104;p1">
            <a:extLst>
              <a:ext uri="{FF2B5EF4-FFF2-40B4-BE49-F238E27FC236}">
                <a16:creationId xmlns:a16="http://schemas.microsoft.com/office/drawing/2014/main" id="{A538DF76-0BDD-D6C2-8E3B-577B0A654FC0}"/>
              </a:ext>
            </a:extLst>
          </p:cNvPr>
          <p:cNvSpPr txBox="1"/>
          <p:nvPr/>
        </p:nvSpPr>
        <p:spPr>
          <a:xfrm>
            <a:off x="10555488" y="2708108"/>
            <a:ext cx="88686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Na</a:t>
            </a:r>
            <a:r>
              <a:rPr lang="en-US" sz="18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baseline="30000" dirty="0"/>
          </a:p>
        </p:txBody>
      </p:sp>
      <p:sp>
        <p:nvSpPr>
          <p:cNvPr id="75" name="Google Shape;104;p1">
            <a:extLst>
              <a:ext uri="{FF2B5EF4-FFF2-40B4-BE49-F238E27FC236}">
                <a16:creationId xmlns:a16="http://schemas.microsoft.com/office/drawing/2014/main" id="{D17A04F7-CA4F-0CA4-3341-F335083BAACA}"/>
              </a:ext>
            </a:extLst>
          </p:cNvPr>
          <p:cNvSpPr txBox="1"/>
          <p:nvPr/>
        </p:nvSpPr>
        <p:spPr>
          <a:xfrm>
            <a:off x="8570169" y="3416562"/>
            <a:ext cx="68916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K</a:t>
            </a:r>
            <a:r>
              <a:rPr lang="en-US" sz="18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baseline="30000" dirty="0"/>
          </a:p>
        </p:txBody>
      </p:sp>
      <p:sp>
        <p:nvSpPr>
          <p:cNvPr id="76" name="Google Shape;104;p1">
            <a:extLst>
              <a:ext uri="{FF2B5EF4-FFF2-40B4-BE49-F238E27FC236}">
                <a16:creationId xmlns:a16="http://schemas.microsoft.com/office/drawing/2014/main" id="{2E9427C9-98A8-E488-8E68-46A34EFAC0ED}"/>
              </a:ext>
            </a:extLst>
          </p:cNvPr>
          <p:cNvSpPr txBox="1"/>
          <p:nvPr/>
        </p:nvSpPr>
        <p:spPr>
          <a:xfrm>
            <a:off x="9422785" y="3082931"/>
            <a:ext cx="88686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+ATP</a:t>
            </a:r>
            <a:endParaRPr dirty="0"/>
          </a:p>
        </p:txBody>
      </p:sp>
      <p:sp>
        <p:nvSpPr>
          <p:cNvPr id="77" name="Google Shape;104;p1">
            <a:extLst>
              <a:ext uri="{FF2B5EF4-FFF2-40B4-BE49-F238E27FC236}">
                <a16:creationId xmlns:a16="http://schemas.microsoft.com/office/drawing/2014/main" id="{88B191DB-FE70-4283-D4C8-58F987253E21}"/>
              </a:ext>
            </a:extLst>
          </p:cNvPr>
          <p:cNvSpPr txBox="1"/>
          <p:nvPr/>
        </p:nvSpPr>
        <p:spPr>
          <a:xfrm>
            <a:off x="6185316" y="3330064"/>
            <a:ext cx="88686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18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baseline="30000" dirty="0"/>
          </a:p>
        </p:txBody>
      </p:sp>
      <p:sp>
        <p:nvSpPr>
          <p:cNvPr id="78" name="Google Shape;104;p1">
            <a:extLst>
              <a:ext uri="{FF2B5EF4-FFF2-40B4-BE49-F238E27FC236}">
                <a16:creationId xmlns:a16="http://schemas.microsoft.com/office/drawing/2014/main" id="{3C4317B7-0A71-B7B8-53AC-D5C2A097E864}"/>
              </a:ext>
            </a:extLst>
          </p:cNvPr>
          <p:cNvSpPr txBox="1"/>
          <p:nvPr/>
        </p:nvSpPr>
        <p:spPr>
          <a:xfrm>
            <a:off x="8240656" y="2827556"/>
            <a:ext cx="88686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8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baseline="30000" dirty="0"/>
          </a:p>
        </p:txBody>
      </p:sp>
      <p:sp>
        <p:nvSpPr>
          <p:cNvPr id="79" name="Google Shape;104;p1">
            <a:extLst>
              <a:ext uri="{FF2B5EF4-FFF2-40B4-BE49-F238E27FC236}">
                <a16:creationId xmlns:a16="http://schemas.microsoft.com/office/drawing/2014/main" id="{2E6B903B-C9D1-235D-0987-A3A77EDB43B7}"/>
              </a:ext>
            </a:extLst>
          </p:cNvPr>
          <p:cNvSpPr txBox="1"/>
          <p:nvPr/>
        </p:nvSpPr>
        <p:spPr>
          <a:xfrm>
            <a:off x="8215943" y="4532788"/>
            <a:ext cx="88686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8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baseline="30000" dirty="0"/>
          </a:p>
        </p:txBody>
      </p:sp>
      <p:sp>
        <p:nvSpPr>
          <p:cNvPr id="80" name="Google Shape;104;p1">
            <a:extLst>
              <a:ext uri="{FF2B5EF4-FFF2-40B4-BE49-F238E27FC236}">
                <a16:creationId xmlns:a16="http://schemas.microsoft.com/office/drawing/2014/main" id="{513944E0-55FA-7FFB-4EAF-E4579D9030BF}"/>
              </a:ext>
            </a:extLst>
          </p:cNvPr>
          <p:cNvSpPr txBox="1"/>
          <p:nvPr/>
        </p:nvSpPr>
        <p:spPr>
          <a:xfrm>
            <a:off x="8331273" y="5241243"/>
            <a:ext cx="108457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Glucose</a:t>
            </a:r>
            <a:endParaRPr dirty="0"/>
          </a:p>
        </p:txBody>
      </p:sp>
      <p:sp>
        <p:nvSpPr>
          <p:cNvPr id="81" name="Google Shape;104;p1">
            <a:extLst>
              <a:ext uri="{FF2B5EF4-FFF2-40B4-BE49-F238E27FC236}">
                <a16:creationId xmlns:a16="http://schemas.microsoft.com/office/drawing/2014/main" id="{A739395D-D343-2E80-61B0-3E5AC522F209}"/>
              </a:ext>
            </a:extLst>
          </p:cNvPr>
          <p:cNvSpPr txBox="1"/>
          <p:nvPr/>
        </p:nvSpPr>
        <p:spPr>
          <a:xfrm>
            <a:off x="10621392" y="5233005"/>
            <a:ext cx="108457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Glucose</a:t>
            </a:r>
            <a:endParaRPr dirty="0"/>
          </a:p>
        </p:txBody>
      </p:sp>
      <p:sp>
        <p:nvSpPr>
          <p:cNvPr id="82" name="Google Shape;104;p1">
            <a:extLst>
              <a:ext uri="{FF2B5EF4-FFF2-40B4-BE49-F238E27FC236}">
                <a16:creationId xmlns:a16="http://schemas.microsoft.com/office/drawing/2014/main" id="{2EC85629-F542-0C04-A0E8-263A4A911795}"/>
              </a:ext>
            </a:extLst>
          </p:cNvPr>
          <p:cNvSpPr txBox="1"/>
          <p:nvPr/>
        </p:nvSpPr>
        <p:spPr>
          <a:xfrm>
            <a:off x="3952862" y="5187697"/>
            <a:ext cx="10845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Amino Acids</a:t>
            </a:r>
            <a:endParaRPr dirty="0"/>
          </a:p>
        </p:txBody>
      </p:sp>
      <p:sp>
        <p:nvSpPr>
          <p:cNvPr id="83" name="Google Shape;104;p1">
            <a:extLst>
              <a:ext uri="{FF2B5EF4-FFF2-40B4-BE49-F238E27FC236}">
                <a16:creationId xmlns:a16="http://schemas.microsoft.com/office/drawing/2014/main" id="{4CBF16AE-379D-31C1-4EFD-45B7CF696996}"/>
              </a:ext>
            </a:extLst>
          </p:cNvPr>
          <p:cNvSpPr txBox="1"/>
          <p:nvPr/>
        </p:nvSpPr>
        <p:spPr>
          <a:xfrm>
            <a:off x="1621554" y="5130032"/>
            <a:ext cx="10845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Amino Acids</a:t>
            </a:r>
            <a:endParaRPr dirty="0"/>
          </a:p>
        </p:txBody>
      </p:sp>
      <p:sp>
        <p:nvSpPr>
          <p:cNvPr id="84" name="Google Shape;104;p1">
            <a:extLst>
              <a:ext uri="{FF2B5EF4-FFF2-40B4-BE49-F238E27FC236}">
                <a16:creationId xmlns:a16="http://schemas.microsoft.com/office/drawing/2014/main" id="{46770DC2-9A00-15A1-7FC4-7A4AF832EF63}"/>
              </a:ext>
            </a:extLst>
          </p:cNvPr>
          <p:cNvSpPr txBox="1"/>
          <p:nvPr/>
        </p:nvSpPr>
        <p:spPr>
          <a:xfrm>
            <a:off x="4191759" y="4598691"/>
            <a:ext cx="88686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1800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baseline="30000" dirty="0"/>
          </a:p>
        </p:txBody>
      </p:sp>
      <p:sp>
        <p:nvSpPr>
          <p:cNvPr id="85" name="Google Shape;104;p1">
            <a:extLst>
              <a:ext uri="{FF2B5EF4-FFF2-40B4-BE49-F238E27FC236}">
                <a16:creationId xmlns:a16="http://schemas.microsoft.com/office/drawing/2014/main" id="{41AF42A0-325B-AF78-DAA0-7BB89212D8FB}"/>
              </a:ext>
            </a:extLst>
          </p:cNvPr>
          <p:cNvSpPr txBox="1"/>
          <p:nvPr/>
        </p:nvSpPr>
        <p:spPr>
          <a:xfrm>
            <a:off x="3973457" y="2996431"/>
            <a:ext cx="88686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baseline="30000" dirty="0"/>
          </a:p>
        </p:txBody>
      </p:sp>
      <p:sp>
        <p:nvSpPr>
          <p:cNvPr id="86" name="Google Shape;104;p1">
            <a:extLst>
              <a:ext uri="{FF2B5EF4-FFF2-40B4-BE49-F238E27FC236}">
                <a16:creationId xmlns:a16="http://schemas.microsoft.com/office/drawing/2014/main" id="{7788676C-4F1B-D66C-2F7B-F64CD871046F}"/>
              </a:ext>
            </a:extLst>
          </p:cNvPr>
          <p:cNvSpPr txBox="1"/>
          <p:nvPr/>
        </p:nvSpPr>
        <p:spPr>
          <a:xfrm>
            <a:off x="1629792" y="3000550"/>
            <a:ext cx="88686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baseline="30000" dirty="0"/>
          </a:p>
        </p:txBody>
      </p:sp>
      <p:sp>
        <p:nvSpPr>
          <p:cNvPr id="89" name="Google Shape;104;p1">
            <a:extLst>
              <a:ext uri="{FF2B5EF4-FFF2-40B4-BE49-F238E27FC236}">
                <a16:creationId xmlns:a16="http://schemas.microsoft.com/office/drawing/2014/main" id="{7E5D7244-98D9-2389-A954-6390B566EB60}"/>
              </a:ext>
            </a:extLst>
          </p:cNvPr>
          <p:cNvSpPr txBox="1"/>
          <p:nvPr/>
        </p:nvSpPr>
        <p:spPr>
          <a:xfrm>
            <a:off x="5851683" y="2044963"/>
            <a:ext cx="13934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Tubule Lumen</a:t>
            </a:r>
            <a:endParaRPr dirty="0"/>
          </a:p>
        </p:txBody>
      </p:sp>
      <p:sp>
        <p:nvSpPr>
          <p:cNvPr id="90" name="Google Shape;95;p1">
            <a:extLst>
              <a:ext uri="{FF2B5EF4-FFF2-40B4-BE49-F238E27FC236}">
                <a16:creationId xmlns:a16="http://schemas.microsoft.com/office/drawing/2014/main" id="{17C339C9-9086-90E7-6F13-1CE2A3E923E9}"/>
              </a:ext>
            </a:extLst>
          </p:cNvPr>
          <p:cNvSpPr/>
          <p:nvPr/>
        </p:nvSpPr>
        <p:spPr>
          <a:xfrm>
            <a:off x="0" y="6255834"/>
            <a:ext cx="12192000" cy="602166"/>
          </a:xfrm>
          <a:prstGeom prst="rect">
            <a:avLst/>
          </a:prstGeom>
          <a:solidFill>
            <a:srgbClr val="F1EEFF"/>
          </a:solidFill>
          <a:ln w="19050" cap="flat" cmpd="sng">
            <a:solidFill>
              <a:srgbClr val="F1EE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6;p1" descr="A sign with a person and dollar symbol&#10;&#10;AI-generated content may be incorrect.">
            <a:extLst>
              <a:ext uri="{FF2B5EF4-FFF2-40B4-BE49-F238E27FC236}">
                <a16:creationId xmlns:a16="http://schemas.microsoft.com/office/drawing/2014/main" id="{2C38F886-95E9-E6C3-2AF4-AF0829626207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283985" y="6301129"/>
            <a:ext cx="847592" cy="29754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7;p1">
            <a:extLst>
              <a:ext uri="{FF2B5EF4-FFF2-40B4-BE49-F238E27FC236}">
                <a16:creationId xmlns:a16="http://schemas.microsoft.com/office/drawing/2014/main" id="{956881E8-D642-8E1C-F849-7B99D995F6E6}"/>
              </a:ext>
            </a:extLst>
          </p:cNvPr>
          <p:cNvSpPr txBox="1"/>
          <p:nvPr/>
        </p:nvSpPr>
        <p:spPr>
          <a:xfrm>
            <a:off x="10424141" y="6589477"/>
            <a:ext cx="149054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Artist: Danielle Xin</a:t>
            </a:r>
            <a:endParaRPr/>
          </a:p>
        </p:txBody>
      </p:sp>
      <p:sp>
        <p:nvSpPr>
          <p:cNvPr id="93" name="Google Shape;98;p1">
            <a:extLst>
              <a:ext uri="{FF2B5EF4-FFF2-40B4-BE49-F238E27FC236}">
                <a16:creationId xmlns:a16="http://schemas.microsoft.com/office/drawing/2014/main" id="{16312832-3F9D-4AA9-8C52-B43A6EC3DB44}"/>
              </a:ext>
            </a:extLst>
          </p:cNvPr>
          <p:cNvSpPr txBox="1"/>
          <p:nvPr/>
        </p:nvSpPr>
        <p:spPr>
          <a:xfrm>
            <a:off x="10417056" y="6266480"/>
            <a:ext cx="90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EveryBody Physiology</a:t>
            </a:r>
            <a:endParaRPr sz="1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104;p1">
            <a:extLst>
              <a:ext uri="{FF2B5EF4-FFF2-40B4-BE49-F238E27FC236}">
                <a16:creationId xmlns:a16="http://schemas.microsoft.com/office/drawing/2014/main" id="{4B30E8AA-A7DF-FD71-AF19-CD1EE0EF0E21}"/>
              </a:ext>
            </a:extLst>
          </p:cNvPr>
          <p:cNvSpPr txBox="1"/>
          <p:nvPr/>
        </p:nvSpPr>
        <p:spPr>
          <a:xfrm>
            <a:off x="1379094" y="3993278"/>
            <a:ext cx="143446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K</a:t>
            </a:r>
            <a:r>
              <a:rPr lang="en-US" baseline="300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+</a:t>
            </a:r>
            <a:r>
              <a:rPr lang="en-US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, C</a:t>
            </a:r>
            <a:r>
              <a:rPr lang="en-US" baseline="300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l-</a:t>
            </a:r>
            <a:r>
              <a:rPr lang="en-US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7959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5652</TotalTime>
  <Words>178</Words>
  <Application>Microsoft Macintosh PowerPoint</Application>
  <PresentationFormat>Widescreen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Georgia</vt:lpstr>
      <vt:lpstr>Helvetica Neue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Anita Woods</dc:creator>
  <cp:lastModifiedBy>Anita Woods</cp:lastModifiedBy>
  <cp:revision>3</cp:revision>
  <dcterms:created xsi:type="dcterms:W3CDTF">2026-05-28T03:15:59Z</dcterms:created>
  <dcterms:modified xsi:type="dcterms:W3CDTF">2026-06-01T01:28:05Z</dcterms:modified>
</cp:coreProperties>
</file>