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5630"/>
    <p:restoredTop sz="81870"/>
  </p:normalViewPr>
  <p:slideViewPr>
    <p:cSldViewPr snapToGrid="0">
      <p:cViewPr varScale="1">
        <p:scale>
          <a:sx n="95" d="100"/>
          <a:sy n="95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99AB4-40C8-E24E-9B91-A8111FAC1551}" type="datetimeFigureOut">
              <a:rPr lang="en-US" smtClean="0"/>
              <a:t>5/27/26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B07E-EE44-AD4E-9238-BDAEC849D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Diagram Title:</a:t>
            </a:r>
            <a:r>
              <a:rPr lang="en-US" dirty="0"/>
              <a:t> </a:t>
            </a:r>
            <a:r>
              <a:rPr lang="en-US" i="1" dirty="0"/>
              <a:t>Vasodilation of the Efferent Arteriole</a:t>
            </a:r>
            <a:br>
              <a:rPr lang="en-US" i="1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Description</a:t>
            </a:r>
            <a:r>
              <a:rPr lang="en-US" dirty="0"/>
              <a:t>: This diagram depicts the impact of vasodilation of the efferent arteriole on blood flow to the nephron and change to the glomerular filtration rate.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Usage &amp; Licensing:</a:t>
            </a:r>
            <a:br>
              <a:rPr lang="en-US" dirty="0"/>
            </a:br>
            <a:r>
              <a:rPr lang="en-US" dirty="0"/>
              <a:t>This diagram is licensed under CC BY-NC-ND 4.0. </a:t>
            </a:r>
            <a:br>
              <a:rPr lang="en-US" dirty="0"/>
            </a:br>
            <a:r>
              <a:rPr lang="en-US" dirty="0"/>
              <a:t>You may add or remove labels, rearrange layers, or adapt layout for educational use.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Attribution: Danielle Xin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6B07E-EE44-AD4E-9238-BDAEC849D5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4809-0046-F963-EB91-954FCF515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69641-B5E2-F4D0-E003-C44369E9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E720F-CEC0-5C40-E5F0-DF4B01B5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8871-875D-BDE7-30F0-4A449533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C314D-9E4B-952D-7638-3CE20A0C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3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CFB6-E36F-3404-9560-F69FAA55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F3688-10B5-0290-2BFF-2357A55D5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0A42-876F-9A38-253C-088C4490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4D95-1486-6022-B32F-7E07F542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479A-023F-DED3-31DE-8F770895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B1451-ED15-F8EC-E754-1F0726F9F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30048-20A7-E13E-C15E-1B448F737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84ED6-30BD-44F2-2D80-CA07AD14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90F85-0588-E883-BC5D-944977F4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8A09E-39BF-ED37-6F8A-584D3DDC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DE48-D645-18D5-8395-CB63CF38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9D03-7346-86CB-0E94-C75EA706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8EBED-29FB-26BF-1735-63F9597C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4D36F-CFB9-6E11-96F4-B80D4B86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2788F-FEEB-35EB-408A-0B10490A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DBD0-6562-12C9-0803-8A452587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4C502-CE47-29AF-47CA-FB56D8ED6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202E9-042A-5B7D-5209-B7A9D7BC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1DA6B-EFEF-6E1C-7703-63EB29ED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F475-BF3C-95A3-7CDA-AF1967C5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AAE-A016-64C8-FD13-BA7D832B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2B6F-00C5-D64B-B6E1-F956A6743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68F77-35E9-AE2F-2C0B-EDE537C7E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16E39-4B7E-750C-8DC8-A2D2B826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F5F68-CD60-F16E-A3DF-E8BA5935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ED3E5-4799-DB94-6012-DB9A13E0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4523-E781-8FA6-5CA4-46F48428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84BD4-FBEF-5AC9-1D6F-421CD3F55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DEDBF-DF99-9610-8602-4A661DCB5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A1F68-91F7-833F-CCC5-369146873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9019D-07BF-314C-429E-B468330C3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7B6D1-481A-E9B3-2DE2-23126160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393D7-59E6-4A1C-B406-3AC52FF7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9AF06-48ED-9BF1-5B4E-DCB8095A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97BA-1EC9-EB82-5DC7-8B84BA64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F1B95-9038-8B07-A66A-EFFFF04C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E6803-38B1-6DA3-0F24-CD35DE6A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CC49D-314A-6DD6-DDDE-33A8BC4E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9D185-E74F-7229-32B5-3F2B178E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35226-C02B-F1D0-0560-C1136A5C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16C5D-C40A-99D2-A33B-B6B8C77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5BC4-35D8-F864-B4BD-F04EA458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A21A-249B-AB1C-0EC9-48DF6853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864B3-40E5-7593-410E-6AF6C12B4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1BCA2-E3A3-1321-EF45-818045C6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32206-2292-FB9A-BA99-B868DFA9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3324F-10AD-03DB-BAF7-68B9244A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6D8D-CA93-6E8C-7176-DD144343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E40F6-2D08-0BB2-AB4F-A9D573487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63F55-DC0E-1910-F6C7-82F7BCD44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92279-0FD3-D660-3A12-1D165D30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38268-CD81-10A2-8185-A4D19C2D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76DAB-6757-85F3-CF51-9AA479A4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ADE88-BFDD-235B-204B-1EC9354F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15A94-8943-F35C-430B-29EF7F599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E6D3-F3FF-E197-2B40-1331F60AA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E2DF7-E546-3CBA-B404-51204F39A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8A91-1DC4-3B64-74CA-BBEA3F2C8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-section of the renal capsule showing the impact of vasodialation of the efferent arteriole on the glomerular filtration rate.">
            <a:extLst>
              <a:ext uri="{FF2B5EF4-FFF2-40B4-BE49-F238E27FC236}">
                <a16:creationId xmlns:a16="http://schemas.microsoft.com/office/drawing/2014/main" id="{88719B7F-4F35-CE16-6DA7-34CCF314D3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99" t="13838" r="7385" b="9445"/>
          <a:stretch>
            <a:fillRect/>
          </a:stretch>
        </p:blipFill>
        <p:spPr>
          <a:xfrm>
            <a:off x="3485677" y="787418"/>
            <a:ext cx="6175515" cy="5647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CFC81E-56B6-5979-0B6E-1E3A37D5AE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924" t="23755" r="7749" b="23643"/>
          <a:stretch>
            <a:fillRect/>
          </a:stretch>
        </p:blipFill>
        <p:spPr>
          <a:xfrm>
            <a:off x="1729604" y="787418"/>
            <a:ext cx="1863970" cy="18979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D0A1172-94B7-FCE9-1627-3E59BD45996E}"/>
              </a:ext>
            </a:extLst>
          </p:cNvPr>
          <p:cNvGrpSpPr/>
          <p:nvPr/>
        </p:nvGrpSpPr>
        <p:grpSpPr>
          <a:xfrm>
            <a:off x="1678116" y="827975"/>
            <a:ext cx="3774179" cy="1873998"/>
            <a:chOff x="1703754" y="3399005"/>
            <a:chExt cx="3774179" cy="187399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D7427B-BEDE-044A-9420-20006A89D78C}"/>
                </a:ext>
              </a:extLst>
            </p:cNvPr>
            <p:cNvSpPr/>
            <p:nvPr/>
          </p:nvSpPr>
          <p:spPr>
            <a:xfrm>
              <a:off x="1703754" y="3399005"/>
              <a:ext cx="1966947" cy="18739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1CEED4-B7AC-FD9F-F198-922E3DFE8A0E}"/>
                </a:ext>
              </a:extLst>
            </p:cNvPr>
            <p:cNvSpPr/>
            <p:nvPr/>
          </p:nvSpPr>
          <p:spPr>
            <a:xfrm>
              <a:off x="4927600" y="4461933"/>
              <a:ext cx="550333" cy="17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E61E6-5711-28C9-92A5-8B4749B0964C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H="1" flipV="1">
              <a:off x="3382648" y="3673446"/>
              <a:ext cx="1544952" cy="7884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31EB51-FCF6-3151-03F3-FA4BF50E32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5800" y="4638941"/>
              <a:ext cx="1701800" cy="4820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Google Shape;120;p1">
            <a:extLst>
              <a:ext uri="{FF2B5EF4-FFF2-40B4-BE49-F238E27FC236}">
                <a16:creationId xmlns:a16="http://schemas.microsoft.com/office/drawing/2014/main" id="{DE309F04-3799-3188-470F-A4665D23D281}"/>
              </a:ext>
            </a:extLst>
          </p:cNvPr>
          <p:cNvSpPr txBox="1"/>
          <p:nvPr/>
        </p:nvSpPr>
        <p:spPr>
          <a:xfrm>
            <a:off x="0" y="0"/>
            <a:ext cx="37849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74F6A"/>
                </a:solidFill>
                <a:latin typeface="Georgia"/>
                <a:ea typeface="Georgia"/>
                <a:cs typeface="Georgia"/>
                <a:sym typeface="Georgia"/>
              </a:rPr>
              <a:t>Vasodilation of the Efferent Arteriole</a:t>
            </a:r>
            <a:endParaRPr sz="1800" dirty="0">
              <a:solidFill>
                <a:srgbClr val="074F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5;p1">
            <a:extLst>
              <a:ext uri="{FF2B5EF4-FFF2-40B4-BE49-F238E27FC236}">
                <a16:creationId xmlns:a16="http://schemas.microsoft.com/office/drawing/2014/main" id="{8C1E492E-35D7-CD1B-41BA-E348D86593EA}"/>
              </a:ext>
            </a:extLst>
          </p:cNvPr>
          <p:cNvSpPr/>
          <p:nvPr/>
        </p:nvSpPr>
        <p:spPr>
          <a:xfrm>
            <a:off x="0" y="6255834"/>
            <a:ext cx="12192000" cy="602166"/>
          </a:xfrm>
          <a:prstGeom prst="rect">
            <a:avLst/>
          </a:prstGeom>
          <a:solidFill>
            <a:srgbClr val="F1EEFF"/>
          </a:solidFill>
          <a:ln w="19050" cap="flat" cmpd="sng">
            <a:solidFill>
              <a:srgbClr val="F1EE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96;p1" descr="A sign with a person and dollar symbol&#10;&#10;AI-generated content may be incorrect.">
            <a:extLst>
              <a:ext uri="{FF2B5EF4-FFF2-40B4-BE49-F238E27FC236}">
                <a16:creationId xmlns:a16="http://schemas.microsoft.com/office/drawing/2014/main" id="{A41E632B-026E-FEAA-772B-E5455254157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3985" y="6301129"/>
            <a:ext cx="847592" cy="2975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17CA97F8-104B-E4FD-9CEE-4220E63018BE}"/>
              </a:ext>
            </a:extLst>
          </p:cNvPr>
          <p:cNvSpPr txBox="1"/>
          <p:nvPr/>
        </p:nvSpPr>
        <p:spPr>
          <a:xfrm>
            <a:off x="10424141" y="6589477"/>
            <a:ext cx="149054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Artist: Danielle Xin</a:t>
            </a:r>
            <a:endParaRPr/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1CD6E61F-44AD-82BF-1406-A3A3C68C6F63}"/>
              </a:ext>
            </a:extLst>
          </p:cNvPr>
          <p:cNvSpPr txBox="1"/>
          <p:nvPr/>
        </p:nvSpPr>
        <p:spPr>
          <a:xfrm>
            <a:off x="10417056" y="6266480"/>
            <a:ext cx="90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EveryBody Physiology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0;p1">
            <a:extLst>
              <a:ext uri="{FF2B5EF4-FFF2-40B4-BE49-F238E27FC236}">
                <a16:creationId xmlns:a16="http://schemas.microsoft.com/office/drawing/2014/main" id="{546E83BB-8BF7-ED3C-1DF2-ECFAC77D07C5}"/>
              </a:ext>
            </a:extLst>
          </p:cNvPr>
          <p:cNvSpPr/>
          <p:nvPr/>
        </p:nvSpPr>
        <p:spPr>
          <a:xfrm>
            <a:off x="7613078" y="2971800"/>
            <a:ext cx="428263" cy="1755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3C1F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4;p1">
            <a:extLst>
              <a:ext uri="{FF2B5EF4-FFF2-40B4-BE49-F238E27FC236}">
                <a16:creationId xmlns:a16="http://schemas.microsoft.com/office/drawing/2014/main" id="{4152B3C3-60F9-1FD9-D92A-AFE43030A9E3}"/>
              </a:ext>
            </a:extLst>
          </p:cNvPr>
          <p:cNvSpPr txBox="1"/>
          <p:nvPr/>
        </p:nvSpPr>
        <p:spPr>
          <a:xfrm>
            <a:off x="8307552" y="2933395"/>
            <a:ext cx="7839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GFR</a:t>
            </a:r>
            <a:endParaRPr dirty="0"/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B6D9ACD0-9A63-BD8F-60FB-22022F922CDD}"/>
              </a:ext>
            </a:extLst>
          </p:cNvPr>
          <p:cNvSpPr/>
          <p:nvPr/>
        </p:nvSpPr>
        <p:spPr>
          <a:xfrm rot="5400000">
            <a:off x="8077695" y="2999626"/>
            <a:ext cx="391928" cy="2198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9;p1">
            <a:extLst>
              <a:ext uri="{FF2B5EF4-FFF2-40B4-BE49-F238E27FC236}">
                <a16:creationId xmlns:a16="http://schemas.microsoft.com/office/drawing/2014/main" id="{FF1AD098-2D9E-E33C-8BD6-75A078FAC211}"/>
              </a:ext>
            </a:extLst>
          </p:cNvPr>
          <p:cNvSpPr txBox="1"/>
          <p:nvPr/>
        </p:nvSpPr>
        <p:spPr>
          <a:xfrm>
            <a:off x="5781385" y="4938649"/>
            <a:ext cx="10800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Afferent arteriole</a:t>
            </a:r>
            <a:endParaRPr dirty="0"/>
          </a:p>
        </p:txBody>
      </p:sp>
      <p:sp>
        <p:nvSpPr>
          <p:cNvPr id="19" name="Google Shape;101;p1">
            <a:extLst>
              <a:ext uri="{FF2B5EF4-FFF2-40B4-BE49-F238E27FC236}">
                <a16:creationId xmlns:a16="http://schemas.microsoft.com/office/drawing/2014/main" id="{B7584678-6569-C2A1-6D57-50A15DF26E64}"/>
              </a:ext>
            </a:extLst>
          </p:cNvPr>
          <p:cNvSpPr txBox="1"/>
          <p:nvPr/>
        </p:nvSpPr>
        <p:spPr>
          <a:xfrm>
            <a:off x="5903490" y="895904"/>
            <a:ext cx="1186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Efferent arteriole</a:t>
            </a:r>
            <a:endParaRPr dirty="0"/>
          </a:p>
        </p:txBody>
      </p:sp>
      <p:cxnSp>
        <p:nvCxnSpPr>
          <p:cNvPr id="20" name="Google Shape;112;p1">
            <a:extLst>
              <a:ext uri="{FF2B5EF4-FFF2-40B4-BE49-F238E27FC236}">
                <a16:creationId xmlns:a16="http://schemas.microsoft.com/office/drawing/2014/main" id="{74EC947A-29F4-E736-6D92-011DA33DFE08}"/>
              </a:ext>
            </a:extLst>
          </p:cNvPr>
          <p:cNvCxnSpPr/>
          <p:nvPr/>
        </p:nvCxnSpPr>
        <p:spPr>
          <a:xfrm>
            <a:off x="5315668" y="4401740"/>
            <a:ext cx="509030" cy="61728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cxnSp>
        <p:nvCxnSpPr>
          <p:cNvPr id="21" name="Google Shape;112;p1">
            <a:extLst>
              <a:ext uri="{FF2B5EF4-FFF2-40B4-BE49-F238E27FC236}">
                <a16:creationId xmlns:a16="http://schemas.microsoft.com/office/drawing/2014/main" id="{259BFF58-00E2-A514-5E28-9FC868AE2FD0}"/>
              </a:ext>
            </a:extLst>
          </p:cNvPr>
          <p:cNvCxnSpPr>
            <a:cxnSpLocks/>
          </p:cNvCxnSpPr>
          <p:nvPr/>
        </p:nvCxnSpPr>
        <p:spPr>
          <a:xfrm flipV="1">
            <a:off x="5300920" y="1068741"/>
            <a:ext cx="627932" cy="30958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sp>
        <p:nvSpPr>
          <p:cNvPr id="22" name="Google Shape;103;p1">
            <a:extLst>
              <a:ext uri="{FF2B5EF4-FFF2-40B4-BE49-F238E27FC236}">
                <a16:creationId xmlns:a16="http://schemas.microsoft.com/office/drawing/2014/main" id="{F38F7478-E66C-D2F3-917B-EB957F11398B}"/>
              </a:ext>
            </a:extLst>
          </p:cNvPr>
          <p:cNvSpPr txBox="1"/>
          <p:nvPr/>
        </p:nvSpPr>
        <p:spPr>
          <a:xfrm>
            <a:off x="6737246" y="697516"/>
            <a:ext cx="12316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Renal capsule</a:t>
            </a:r>
            <a:endParaRPr dirty="0"/>
          </a:p>
        </p:txBody>
      </p:sp>
      <p:cxnSp>
        <p:nvCxnSpPr>
          <p:cNvPr id="23" name="Google Shape;102;p1">
            <a:extLst>
              <a:ext uri="{FF2B5EF4-FFF2-40B4-BE49-F238E27FC236}">
                <a16:creationId xmlns:a16="http://schemas.microsoft.com/office/drawing/2014/main" id="{C3F0C1BF-3DDD-B3D8-B4E0-03EE4902E4F3}"/>
              </a:ext>
            </a:extLst>
          </p:cNvPr>
          <p:cNvCxnSpPr>
            <a:cxnSpLocks/>
          </p:cNvCxnSpPr>
          <p:nvPr/>
        </p:nvCxnSpPr>
        <p:spPr>
          <a:xfrm flipV="1">
            <a:off x="7325337" y="1275219"/>
            <a:ext cx="0" cy="51619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sp>
        <p:nvSpPr>
          <p:cNvPr id="24" name="Google Shape;99;p1">
            <a:extLst>
              <a:ext uri="{FF2B5EF4-FFF2-40B4-BE49-F238E27FC236}">
                <a16:creationId xmlns:a16="http://schemas.microsoft.com/office/drawing/2014/main" id="{730D3DDB-5CE6-BF2D-923A-94926C3D9EAA}"/>
              </a:ext>
            </a:extLst>
          </p:cNvPr>
          <p:cNvSpPr txBox="1"/>
          <p:nvPr/>
        </p:nvSpPr>
        <p:spPr>
          <a:xfrm>
            <a:off x="2092233" y="2760178"/>
            <a:ext cx="179437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Vasodilation</a:t>
            </a:r>
            <a:endParaRPr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645F2C-DD3D-92CE-4519-3F516B4776FC}"/>
              </a:ext>
            </a:extLst>
          </p:cNvPr>
          <p:cNvCxnSpPr>
            <a:cxnSpLocks/>
          </p:cNvCxnSpPr>
          <p:nvPr/>
        </p:nvCxnSpPr>
        <p:spPr>
          <a:xfrm>
            <a:off x="3194580" y="1777273"/>
            <a:ext cx="2320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439EFC-6FE1-DFE9-4CDA-D7D6C86F568D}"/>
              </a:ext>
            </a:extLst>
          </p:cNvPr>
          <p:cNvCxnSpPr>
            <a:cxnSpLocks/>
          </p:cNvCxnSpPr>
          <p:nvPr/>
        </p:nvCxnSpPr>
        <p:spPr>
          <a:xfrm flipV="1">
            <a:off x="2629521" y="979835"/>
            <a:ext cx="0" cy="2423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98E435-6810-DB34-40DC-3341986C3DE4}"/>
              </a:ext>
            </a:extLst>
          </p:cNvPr>
          <p:cNvCxnSpPr>
            <a:cxnSpLocks/>
          </p:cNvCxnSpPr>
          <p:nvPr/>
        </p:nvCxnSpPr>
        <p:spPr>
          <a:xfrm>
            <a:off x="2650285" y="2326334"/>
            <a:ext cx="0" cy="236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E4D4A8-1C51-0C5F-CFFA-383890E0D8A7}"/>
              </a:ext>
            </a:extLst>
          </p:cNvPr>
          <p:cNvCxnSpPr>
            <a:cxnSpLocks/>
          </p:cNvCxnSpPr>
          <p:nvPr/>
        </p:nvCxnSpPr>
        <p:spPr>
          <a:xfrm flipH="1" flipV="1">
            <a:off x="1850838" y="1779783"/>
            <a:ext cx="224702" cy="51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C4A19F-8B8A-9CE5-F31D-6DE1B2492E26}"/>
              </a:ext>
            </a:extLst>
          </p:cNvPr>
          <p:cNvCxnSpPr>
            <a:cxnSpLocks/>
          </p:cNvCxnSpPr>
          <p:nvPr/>
        </p:nvCxnSpPr>
        <p:spPr>
          <a:xfrm>
            <a:off x="3071750" y="2153540"/>
            <a:ext cx="185024" cy="1250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661D3B-501C-5E88-91ED-03562BB6491C}"/>
              </a:ext>
            </a:extLst>
          </p:cNvPr>
          <p:cNvCxnSpPr>
            <a:cxnSpLocks/>
          </p:cNvCxnSpPr>
          <p:nvPr/>
        </p:nvCxnSpPr>
        <p:spPr>
          <a:xfrm flipH="1">
            <a:off x="2048168" y="2139891"/>
            <a:ext cx="163773" cy="1364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95FCC3F-1D7A-DC72-CBF3-FA105E839B2C}"/>
              </a:ext>
            </a:extLst>
          </p:cNvPr>
          <p:cNvCxnSpPr>
            <a:cxnSpLocks/>
          </p:cNvCxnSpPr>
          <p:nvPr/>
        </p:nvCxnSpPr>
        <p:spPr>
          <a:xfrm flipH="1" flipV="1">
            <a:off x="2048168" y="1252787"/>
            <a:ext cx="160694" cy="136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40F78C-1808-EBB9-862B-D3BDBD2B6BD4}"/>
              </a:ext>
            </a:extLst>
          </p:cNvPr>
          <p:cNvCxnSpPr>
            <a:cxnSpLocks/>
          </p:cNvCxnSpPr>
          <p:nvPr/>
        </p:nvCxnSpPr>
        <p:spPr>
          <a:xfrm flipV="1">
            <a:off x="3066025" y="1293731"/>
            <a:ext cx="183146" cy="154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753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92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Georgia</vt:lpstr>
      <vt:lpstr>Helvetica Neue</vt:lpstr>
      <vt:lpstr>Poppins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Woods</dc:creator>
  <cp:lastModifiedBy>Anita Woods</cp:lastModifiedBy>
  <cp:revision>5</cp:revision>
  <dcterms:created xsi:type="dcterms:W3CDTF">2026-05-27T15:27:52Z</dcterms:created>
  <dcterms:modified xsi:type="dcterms:W3CDTF">2026-05-27T18:54:43Z</dcterms:modified>
</cp:coreProperties>
</file>