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ferSingleView="1">
    <p:restoredLeft sz="15627"/>
    <p:restoredTop sz="94625"/>
  </p:normalViewPr>
  <p:slideViewPr>
    <p:cSldViewPr snapToGrid="0">
      <p:cViewPr varScale="1">
        <p:scale>
          <a:sx n="112" d="100"/>
          <a:sy n="112" d="100"/>
        </p:scale>
        <p:origin x="720" y="176"/>
      </p:cViewPr>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0B93B56-2137-3B48-8019-3832053DBF7A}" type="datetimeFigureOut">
              <a:rPr lang="en-US" smtClean="0"/>
              <a:t>5/27/26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3AA9718-E13B-0D4D-9BA3-E0BB03CE8FA0}" type="slidenum">
              <a:rPr lang="en-US" smtClean="0"/>
              <a:t>‹#›</a:t>
            </a:fld>
            <a:endParaRPr lang="en-US"/>
          </a:p>
        </p:txBody>
      </p:sp>
    </p:spTree>
    <p:extLst>
      <p:ext uri="{BB962C8B-B14F-4D97-AF65-F5344CB8AC3E}">
        <p14:creationId xmlns:p14="http://schemas.microsoft.com/office/powerpoint/2010/main" val="7163102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None/>
            </a:pPr>
            <a:r>
              <a:rPr lang="en-US" b="1" dirty="0"/>
              <a:t>Diagram Title:</a:t>
            </a:r>
            <a:r>
              <a:rPr lang="en-US" dirty="0"/>
              <a:t> </a:t>
            </a:r>
            <a:r>
              <a:rPr lang="en-US" i="1" dirty="0"/>
              <a:t>The Cross-Section of the Renal Capsule</a:t>
            </a:r>
            <a:br>
              <a:rPr lang="en-US" i="1" dirty="0"/>
            </a:br>
            <a:endParaRPr lang="en-US" dirty="0"/>
          </a:p>
          <a:p>
            <a:pPr marL="0" lvl="0" indent="0" algn="l" rtl="0">
              <a:spcBef>
                <a:spcPts val="0"/>
              </a:spcBef>
              <a:spcAft>
                <a:spcPts val="0"/>
              </a:spcAft>
              <a:buNone/>
            </a:pPr>
            <a:r>
              <a:rPr lang="en-US" b="1" dirty="0"/>
              <a:t>Description</a:t>
            </a:r>
            <a:r>
              <a:rPr lang="en-US" dirty="0"/>
              <a:t>: This diagram depicts the cross-section of the renal capsule, the filtering unit of the nephron. The image highlights the connection between the glomerulus to podocytes, demonstrating the barriers to filtration. The fenestrations of the glomerular capillary, and intercellular clefts between endothelial cells permits the movement of most items from the blood, excluding red blood cells, white blood cells and larger proteins. The basal lamina, an extracellular matrix composed of mostly type IV collagen and negatively charged glycoproteins, attaches the endothelial cells of the glomerulus to podocytes, and serves as a further barrier to the filtration of smaller proteins. Podocytes wrap around the glomerular capillary, </a:t>
            </a:r>
          </a:p>
          <a:p>
            <a:pPr marL="0" lvl="0" indent="0" algn="l" rtl="0">
              <a:spcBef>
                <a:spcPts val="0"/>
              </a:spcBef>
              <a:spcAft>
                <a:spcPts val="0"/>
              </a:spcAft>
              <a:buNone/>
            </a:pPr>
            <a:endParaRPr lang="en-US" i="1" dirty="0"/>
          </a:p>
          <a:p>
            <a:pPr marL="0" lvl="0" indent="0" algn="l" rtl="0">
              <a:spcBef>
                <a:spcPts val="0"/>
              </a:spcBef>
              <a:spcAft>
                <a:spcPts val="0"/>
              </a:spcAft>
              <a:buNone/>
            </a:pPr>
            <a:r>
              <a:rPr lang="en-US" b="1" dirty="0"/>
              <a:t>Usage &amp; Licensing:</a:t>
            </a:r>
            <a:br>
              <a:rPr lang="en-US" dirty="0"/>
            </a:br>
            <a:r>
              <a:rPr lang="en-US" dirty="0"/>
              <a:t>This diagram is licensed under CC BY-NC-ND 4.0. </a:t>
            </a:r>
            <a:br>
              <a:rPr lang="en-US" dirty="0"/>
            </a:br>
            <a:r>
              <a:rPr lang="en-US" dirty="0"/>
              <a:t>You may add or remove labels, rearrange layers, or adapt layout for educational use. </a:t>
            </a:r>
          </a:p>
          <a:p>
            <a:pPr marL="0" lvl="0" indent="0" algn="l" rtl="0">
              <a:spcBef>
                <a:spcPts val="0"/>
              </a:spcBef>
              <a:spcAft>
                <a:spcPts val="0"/>
              </a:spcAft>
              <a:buNone/>
            </a:pPr>
            <a:r>
              <a:rPr lang="en-US" dirty="0"/>
              <a:t>Attribution: Danielle Xin</a:t>
            </a:r>
          </a:p>
        </p:txBody>
      </p:sp>
      <p:sp>
        <p:nvSpPr>
          <p:cNvPr id="4" name="Slide Number Placeholder 3"/>
          <p:cNvSpPr>
            <a:spLocks noGrp="1"/>
          </p:cNvSpPr>
          <p:nvPr>
            <p:ph type="sldNum" sz="quarter" idx="5"/>
          </p:nvPr>
        </p:nvSpPr>
        <p:spPr/>
        <p:txBody>
          <a:bodyPr/>
          <a:lstStyle/>
          <a:p>
            <a:fld id="{2BBA28FF-AB08-BB49-A4F6-4A2D6FFBEFEC}" type="slidenum">
              <a:rPr lang="en-US" smtClean="0"/>
              <a:t>1</a:t>
            </a:fld>
            <a:endParaRPr lang="en-US"/>
          </a:p>
        </p:txBody>
      </p:sp>
    </p:spTree>
    <p:extLst>
      <p:ext uri="{BB962C8B-B14F-4D97-AF65-F5344CB8AC3E}">
        <p14:creationId xmlns:p14="http://schemas.microsoft.com/office/powerpoint/2010/main" val="36257247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C9AF3A-7806-8452-992E-E939070E43D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DB3CC73-E089-55EE-1577-653006696AB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0AF8518-F5EC-A514-B026-8C21B421BBFB}"/>
              </a:ext>
            </a:extLst>
          </p:cNvPr>
          <p:cNvSpPr>
            <a:spLocks noGrp="1"/>
          </p:cNvSpPr>
          <p:nvPr>
            <p:ph type="dt" sz="half" idx="10"/>
          </p:nvPr>
        </p:nvSpPr>
        <p:spPr/>
        <p:txBody>
          <a:bodyPr/>
          <a:lstStyle/>
          <a:p>
            <a:fld id="{D95EFC71-9297-CB49-8E64-AD0A63E9949C}" type="datetimeFigureOut">
              <a:rPr lang="en-US" smtClean="0"/>
              <a:t>5/27/26</a:t>
            </a:fld>
            <a:endParaRPr lang="en-US"/>
          </a:p>
        </p:txBody>
      </p:sp>
      <p:sp>
        <p:nvSpPr>
          <p:cNvPr id="5" name="Footer Placeholder 4">
            <a:extLst>
              <a:ext uri="{FF2B5EF4-FFF2-40B4-BE49-F238E27FC236}">
                <a16:creationId xmlns:a16="http://schemas.microsoft.com/office/drawing/2014/main" id="{6E460E64-90D8-C4EF-8095-078BF18C1F2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A94F6CD-F744-C3D9-2B2F-A9261F95FB58}"/>
              </a:ext>
            </a:extLst>
          </p:cNvPr>
          <p:cNvSpPr>
            <a:spLocks noGrp="1"/>
          </p:cNvSpPr>
          <p:nvPr>
            <p:ph type="sldNum" sz="quarter" idx="12"/>
          </p:nvPr>
        </p:nvSpPr>
        <p:spPr/>
        <p:txBody>
          <a:bodyPr/>
          <a:lstStyle/>
          <a:p>
            <a:fld id="{408B729E-8784-B14C-A4F7-BDD4E2707AA7}" type="slidenum">
              <a:rPr lang="en-US" smtClean="0"/>
              <a:t>‹#›</a:t>
            </a:fld>
            <a:endParaRPr lang="en-US"/>
          </a:p>
        </p:txBody>
      </p:sp>
    </p:spTree>
    <p:extLst>
      <p:ext uri="{BB962C8B-B14F-4D97-AF65-F5344CB8AC3E}">
        <p14:creationId xmlns:p14="http://schemas.microsoft.com/office/powerpoint/2010/main" val="38328361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2C48B9-4BAF-7DC9-C2C6-47C7423BAEC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7AA6EF-CFA4-29E9-3D94-B505B2A07B3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4F90E97-B722-6305-4E6B-F95C104CC773}"/>
              </a:ext>
            </a:extLst>
          </p:cNvPr>
          <p:cNvSpPr>
            <a:spLocks noGrp="1"/>
          </p:cNvSpPr>
          <p:nvPr>
            <p:ph type="dt" sz="half" idx="10"/>
          </p:nvPr>
        </p:nvSpPr>
        <p:spPr/>
        <p:txBody>
          <a:bodyPr/>
          <a:lstStyle/>
          <a:p>
            <a:fld id="{D95EFC71-9297-CB49-8E64-AD0A63E9949C}" type="datetimeFigureOut">
              <a:rPr lang="en-US" smtClean="0"/>
              <a:t>5/27/26</a:t>
            </a:fld>
            <a:endParaRPr lang="en-US"/>
          </a:p>
        </p:txBody>
      </p:sp>
      <p:sp>
        <p:nvSpPr>
          <p:cNvPr id="5" name="Footer Placeholder 4">
            <a:extLst>
              <a:ext uri="{FF2B5EF4-FFF2-40B4-BE49-F238E27FC236}">
                <a16:creationId xmlns:a16="http://schemas.microsoft.com/office/drawing/2014/main" id="{8727A34D-5953-110D-8924-92946A3CF5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7220BF-8585-2E28-062D-7FDB387E8E14}"/>
              </a:ext>
            </a:extLst>
          </p:cNvPr>
          <p:cNvSpPr>
            <a:spLocks noGrp="1"/>
          </p:cNvSpPr>
          <p:nvPr>
            <p:ph type="sldNum" sz="quarter" idx="12"/>
          </p:nvPr>
        </p:nvSpPr>
        <p:spPr/>
        <p:txBody>
          <a:bodyPr/>
          <a:lstStyle/>
          <a:p>
            <a:fld id="{408B729E-8784-B14C-A4F7-BDD4E2707AA7}" type="slidenum">
              <a:rPr lang="en-US" smtClean="0"/>
              <a:t>‹#›</a:t>
            </a:fld>
            <a:endParaRPr lang="en-US"/>
          </a:p>
        </p:txBody>
      </p:sp>
    </p:spTree>
    <p:extLst>
      <p:ext uri="{BB962C8B-B14F-4D97-AF65-F5344CB8AC3E}">
        <p14:creationId xmlns:p14="http://schemas.microsoft.com/office/powerpoint/2010/main" val="16690797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7BB0493-819E-7403-6702-8640BEA4391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D0DCECE-4D8A-0B7C-D5AC-845EA411BFC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156096-716C-AE41-1A9C-4228530A2756}"/>
              </a:ext>
            </a:extLst>
          </p:cNvPr>
          <p:cNvSpPr>
            <a:spLocks noGrp="1"/>
          </p:cNvSpPr>
          <p:nvPr>
            <p:ph type="dt" sz="half" idx="10"/>
          </p:nvPr>
        </p:nvSpPr>
        <p:spPr/>
        <p:txBody>
          <a:bodyPr/>
          <a:lstStyle/>
          <a:p>
            <a:fld id="{D95EFC71-9297-CB49-8E64-AD0A63E9949C}" type="datetimeFigureOut">
              <a:rPr lang="en-US" smtClean="0"/>
              <a:t>5/27/26</a:t>
            </a:fld>
            <a:endParaRPr lang="en-US"/>
          </a:p>
        </p:txBody>
      </p:sp>
      <p:sp>
        <p:nvSpPr>
          <p:cNvPr id="5" name="Footer Placeholder 4">
            <a:extLst>
              <a:ext uri="{FF2B5EF4-FFF2-40B4-BE49-F238E27FC236}">
                <a16:creationId xmlns:a16="http://schemas.microsoft.com/office/drawing/2014/main" id="{663CF72C-22BF-9E82-7D8C-D74BAC92D4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51F9DE-EF80-58F4-D9CC-6B3685F6F3B0}"/>
              </a:ext>
            </a:extLst>
          </p:cNvPr>
          <p:cNvSpPr>
            <a:spLocks noGrp="1"/>
          </p:cNvSpPr>
          <p:nvPr>
            <p:ph type="sldNum" sz="quarter" idx="12"/>
          </p:nvPr>
        </p:nvSpPr>
        <p:spPr/>
        <p:txBody>
          <a:bodyPr/>
          <a:lstStyle/>
          <a:p>
            <a:fld id="{408B729E-8784-B14C-A4F7-BDD4E2707AA7}" type="slidenum">
              <a:rPr lang="en-US" smtClean="0"/>
              <a:t>‹#›</a:t>
            </a:fld>
            <a:endParaRPr lang="en-US"/>
          </a:p>
        </p:txBody>
      </p:sp>
    </p:spTree>
    <p:extLst>
      <p:ext uri="{BB962C8B-B14F-4D97-AF65-F5344CB8AC3E}">
        <p14:creationId xmlns:p14="http://schemas.microsoft.com/office/powerpoint/2010/main" val="7390622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FED62-ADCD-AB52-671F-B18499BFF5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0A5B446-8D31-AE28-6CB3-3ECB9BC8F05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028BB5-A9AB-FEAC-3293-24ED3CDFAF30}"/>
              </a:ext>
            </a:extLst>
          </p:cNvPr>
          <p:cNvSpPr>
            <a:spLocks noGrp="1"/>
          </p:cNvSpPr>
          <p:nvPr>
            <p:ph type="dt" sz="half" idx="10"/>
          </p:nvPr>
        </p:nvSpPr>
        <p:spPr/>
        <p:txBody>
          <a:bodyPr/>
          <a:lstStyle/>
          <a:p>
            <a:fld id="{D95EFC71-9297-CB49-8E64-AD0A63E9949C}" type="datetimeFigureOut">
              <a:rPr lang="en-US" smtClean="0"/>
              <a:t>5/27/26</a:t>
            </a:fld>
            <a:endParaRPr lang="en-US"/>
          </a:p>
        </p:txBody>
      </p:sp>
      <p:sp>
        <p:nvSpPr>
          <p:cNvPr id="5" name="Footer Placeholder 4">
            <a:extLst>
              <a:ext uri="{FF2B5EF4-FFF2-40B4-BE49-F238E27FC236}">
                <a16:creationId xmlns:a16="http://schemas.microsoft.com/office/drawing/2014/main" id="{F7A12768-EAB9-E2B7-42C3-F21224B9EE5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BBE249-07E4-1E6C-8068-0C2A38EA2495}"/>
              </a:ext>
            </a:extLst>
          </p:cNvPr>
          <p:cNvSpPr>
            <a:spLocks noGrp="1"/>
          </p:cNvSpPr>
          <p:nvPr>
            <p:ph type="sldNum" sz="quarter" idx="12"/>
          </p:nvPr>
        </p:nvSpPr>
        <p:spPr/>
        <p:txBody>
          <a:bodyPr/>
          <a:lstStyle/>
          <a:p>
            <a:fld id="{408B729E-8784-B14C-A4F7-BDD4E2707AA7}" type="slidenum">
              <a:rPr lang="en-US" smtClean="0"/>
              <a:t>‹#›</a:t>
            </a:fld>
            <a:endParaRPr lang="en-US"/>
          </a:p>
        </p:txBody>
      </p:sp>
    </p:spTree>
    <p:extLst>
      <p:ext uri="{BB962C8B-B14F-4D97-AF65-F5344CB8AC3E}">
        <p14:creationId xmlns:p14="http://schemas.microsoft.com/office/powerpoint/2010/main" val="9816311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4EBC24-81EE-4196-B6EE-4257F11D8C0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3245D4C-5573-74A8-D874-37652FA65C0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AFF315E-85FF-9CE6-2417-F8F3A2411B52}"/>
              </a:ext>
            </a:extLst>
          </p:cNvPr>
          <p:cNvSpPr>
            <a:spLocks noGrp="1"/>
          </p:cNvSpPr>
          <p:nvPr>
            <p:ph type="dt" sz="half" idx="10"/>
          </p:nvPr>
        </p:nvSpPr>
        <p:spPr/>
        <p:txBody>
          <a:bodyPr/>
          <a:lstStyle/>
          <a:p>
            <a:fld id="{D95EFC71-9297-CB49-8E64-AD0A63E9949C}" type="datetimeFigureOut">
              <a:rPr lang="en-US" smtClean="0"/>
              <a:t>5/27/26</a:t>
            </a:fld>
            <a:endParaRPr lang="en-US"/>
          </a:p>
        </p:txBody>
      </p:sp>
      <p:sp>
        <p:nvSpPr>
          <p:cNvPr id="5" name="Footer Placeholder 4">
            <a:extLst>
              <a:ext uri="{FF2B5EF4-FFF2-40B4-BE49-F238E27FC236}">
                <a16:creationId xmlns:a16="http://schemas.microsoft.com/office/drawing/2014/main" id="{BE869975-5BEB-20E5-7C7C-B4811637312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58D0C19-FCAC-832D-2161-5D6605F5FA72}"/>
              </a:ext>
            </a:extLst>
          </p:cNvPr>
          <p:cNvSpPr>
            <a:spLocks noGrp="1"/>
          </p:cNvSpPr>
          <p:nvPr>
            <p:ph type="sldNum" sz="quarter" idx="12"/>
          </p:nvPr>
        </p:nvSpPr>
        <p:spPr/>
        <p:txBody>
          <a:bodyPr/>
          <a:lstStyle/>
          <a:p>
            <a:fld id="{408B729E-8784-B14C-A4F7-BDD4E2707AA7}" type="slidenum">
              <a:rPr lang="en-US" smtClean="0"/>
              <a:t>‹#›</a:t>
            </a:fld>
            <a:endParaRPr lang="en-US"/>
          </a:p>
        </p:txBody>
      </p:sp>
    </p:spTree>
    <p:extLst>
      <p:ext uri="{BB962C8B-B14F-4D97-AF65-F5344CB8AC3E}">
        <p14:creationId xmlns:p14="http://schemas.microsoft.com/office/powerpoint/2010/main" val="42298003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C3D840-7361-98F9-A0D5-3A0749A061C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7518E10-5FCD-4511-661F-9E4597C6003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766F21E-0C1F-5247-43B5-8D947D87091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8F72E40-2666-46FC-DC55-AB7B55667DA1}"/>
              </a:ext>
            </a:extLst>
          </p:cNvPr>
          <p:cNvSpPr>
            <a:spLocks noGrp="1"/>
          </p:cNvSpPr>
          <p:nvPr>
            <p:ph type="dt" sz="half" idx="10"/>
          </p:nvPr>
        </p:nvSpPr>
        <p:spPr/>
        <p:txBody>
          <a:bodyPr/>
          <a:lstStyle/>
          <a:p>
            <a:fld id="{D95EFC71-9297-CB49-8E64-AD0A63E9949C}" type="datetimeFigureOut">
              <a:rPr lang="en-US" smtClean="0"/>
              <a:t>5/27/26</a:t>
            </a:fld>
            <a:endParaRPr lang="en-US"/>
          </a:p>
        </p:txBody>
      </p:sp>
      <p:sp>
        <p:nvSpPr>
          <p:cNvPr id="6" name="Footer Placeholder 5">
            <a:extLst>
              <a:ext uri="{FF2B5EF4-FFF2-40B4-BE49-F238E27FC236}">
                <a16:creationId xmlns:a16="http://schemas.microsoft.com/office/drawing/2014/main" id="{A8346856-E3CB-BF66-53E1-BEF83F8F22C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0466F7E-FBEC-AA44-C153-A97F5C273A68}"/>
              </a:ext>
            </a:extLst>
          </p:cNvPr>
          <p:cNvSpPr>
            <a:spLocks noGrp="1"/>
          </p:cNvSpPr>
          <p:nvPr>
            <p:ph type="sldNum" sz="quarter" idx="12"/>
          </p:nvPr>
        </p:nvSpPr>
        <p:spPr/>
        <p:txBody>
          <a:bodyPr/>
          <a:lstStyle/>
          <a:p>
            <a:fld id="{408B729E-8784-B14C-A4F7-BDD4E2707AA7}" type="slidenum">
              <a:rPr lang="en-US" smtClean="0"/>
              <a:t>‹#›</a:t>
            </a:fld>
            <a:endParaRPr lang="en-US"/>
          </a:p>
        </p:txBody>
      </p:sp>
    </p:spTree>
    <p:extLst>
      <p:ext uri="{BB962C8B-B14F-4D97-AF65-F5344CB8AC3E}">
        <p14:creationId xmlns:p14="http://schemas.microsoft.com/office/powerpoint/2010/main" val="11813014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6AEBA8-4F37-F931-FA0B-0E647B429F6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7CAE034-ED35-DFDD-735E-602901C31C2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16C0394-0C79-E2D8-A8BC-46CE1359697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253A565-6D88-66FF-5B5E-4F7AB605BD8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9D1C5ED-D7EC-0AB4-A2C8-D051795A0C2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E841B8C-9DAD-503C-EC29-F6872EA21710}"/>
              </a:ext>
            </a:extLst>
          </p:cNvPr>
          <p:cNvSpPr>
            <a:spLocks noGrp="1"/>
          </p:cNvSpPr>
          <p:nvPr>
            <p:ph type="dt" sz="half" idx="10"/>
          </p:nvPr>
        </p:nvSpPr>
        <p:spPr/>
        <p:txBody>
          <a:bodyPr/>
          <a:lstStyle/>
          <a:p>
            <a:fld id="{D95EFC71-9297-CB49-8E64-AD0A63E9949C}" type="datetimeFigureOut">
              <a:rPr lang="en-US" smtClean="0"/>
              <a:t>5/27/26</a:t>
            </a:fld>
            <a:endParaRPr lang="en-US"/>
          </a:p>
        </p:txBody>
      </p:sp>
      <p:sp>
        <p:nvSpPr>
          <p:cNvPr id="8" name="Footer Placeholder 7">
            <a:extLst>
              <a:ext uri="{FF2B5EF4-FFF2-40B4-BE49-F238E27FC236}">
                <a16:creationId xmlns:a16="http://schemas.microsoft.com/office/drawing/2014/main" id="{9257ADE6-1F37-D9ED-6498-817A4AFE63C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B7092FE-DB84-C495-F428-DBE22DDF0840}"/>
              </a:ext>
            </a:extLst>
          </p:cNvPr>
          <p:cNvSpPr>
            <a:spLocks noGrp="1"/>
          </p:cNvSpPr>
          <p:nvPr>
            <p:ph type="sldNum" sz="quarter" idx="12"/>
          </p:nvPr>
        </p:nvSpPr>
        <p:spPr/>
        <p:txBody>
          <a:bodyPr/>
          <a:lstStyle/>
          <a:p>
            <a:fld id="{408B729E-8784-B14C-A4F7-BDD4E2707AA7}" type="slidenum">
              <a:rPr lang="en-US" smtClean="0"/>
              <a:t>‹#›</a:t>
            </a:fld>
            <a:endParaRPr lang="en-US"/>
          </a:p>
        </p:txBody>
      </p:sp>
    </p:spTree>
    <p:extLst>
      <p:ext uri="{BB962C8B-B14F-4D97-AF65-F5344CB8AC3E}">
        <p14:creationId xmlns:p14="http://schemas.microsoft.com/office/powerpoint/2010/main" val="25254658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7A604A-C8E2-7351-1CA5-B4ECF6189EC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4F6945D-74F7-7429-77A9-FF4ED813D5E8}"/>
              </a:ext>
            </a:extLst>
          </p:cNvPr>
          <p:cNvSpPr>
            <a:spLocks noGrp="1"/>
          </p:cNvSpPr>
          <p:nvPr>
            <p:ph type="dt" sz="half" idx="10"/>
          </p:nvPr>
        </p:nvSpPr>
        <p:spPr/>
        <p:txBody>
          <a:bodyPr/>
          <a:lstStyle/>
          <a:p>
            <a:fld id="{D95EFC71-9297-CB49-8E64-AD0A63E9949C}" type="datetimeFigureOut">
              <a:rPr lang="en-US" smtClean="0"/>
              <a:t>5/27/26</a:t>
            </a:fld>
            <a:endParaRPr lang="en-US"/>
          </a:p>
        </p:txBody>
      </p:sp>
      <p:sp>
        <p:nvSpPr>
          <p:cNvPr id="4" name="Footer Placeholder 3">
            <a:extLst>
              <a:ext uri="{FF2B5EF4-FFF2-40B4-BE49-F238E27FC236}">
                <a16:creationId xmlns:a16="http://schemas.microsoft.com/office/drawing/2014/main" id="{2937E823-1C5B-4997-216C-E1A05BC0818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7E9503A-7107-4BC9-818C-F3CD6534C573}"/>
              </a:ext>
            </a:extLst>
          </p:cNvPr>
          <p:cNvSpPr>
            <a:spLocks noGrp="1"/>
          </p:cNvSpPr>
          <p:nvPr>
            <p:ph type="sldNum" sz="quarter" idx="12"/>
          </p:nvPr>
        </p:nvSpPr>
        <p:spPr/>
        <p:txBody>
          <a:bodyPr/>
          <a:lstStyle/>
          <a:p>
            <a:fld id="{408B729E-8784-B14C-A4F7-BDD4E2707AA7}" type="slidenum">
              <a:rPr lang="en-US" smtClean="0"/>
              <a:t>‹#›</a:t>
            </a:fld>
            <a:endParaRPr lang="en-US"/>
          </a:p>
        </p:txBody>
      </p:sp>
    </p:spTree>
    <p:extLst>
      <p:ext uri="{BB962C8B-B14F-4D97-AF65-F5344CB8AC3E}">
        <p14:creationId xmlns:p14="http://schemas.microsoft.com/office/powerpoint/2010/main" val="1613594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5CBB914-B7AD-E540-D249-631E27B0CD21}"/>
              </a:ext>
            </a:extLst>
          </p:cNvPr>
          <p:cNvSpPr>
            <a:spLocks noGrp="1"/>
          </p:cNvSpPr>
          <p:nvPr>
            <p:ph type="dt" sz="half" idx="10"/>
          </p:nvPr>
        </p:nvSpPr>
        <p:spPr/>
        <p:txBody>
          <a:bodyPr/>
          <a:lstStyle/>
          <a:p>
            <a:fld id="{D95EFC71-9297-CB49-8E64-AD0A63E9949C}" type="datetimeFigureOut">
              <a:rPr lang="en-US" smtClean="0"/>
              <a:t>5/27/26</a:t>
            </a:fld>
            <a:endParaRPr lang="en-US"/>
          </a:p>
        </p:txBody>
      </p:sp>
      <p:sp>
        <p:nvSpPr>
          <p:cNvPr id="3" name="Footer Placeholder 2">
            <a:extLst>
              <a:ext uri="{FF2B5EF4-FFF2-40B4-BE49-F238E27FC236}">
                <a16:creationId xmlns:a16="http://schemas.microsoft.com/office/drawing/2014/main" id="{FC827013-4BCF-A568-7754-78EBE950A48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7A3CBF6-91ED-D297-5C38-5CD8C48892AD}"/>
              </a:ext>
            </a:extLst>
          </p:cNvPr>
          <p:cNvSpPr>
            <a:spLocks noGrp="1"/>
          </p:cNvSpPr>
          <p:nvPr>
            <p:ph type="sldNum" sz="quarter" idx="12"/>
          </p:nvPr>
        </p:nvSpPr>
        <p:spPr/>
        <p:txBody>
          <a:bodyPr/>
          <a:lstStyle/>
          <a:p>
            <a:fld id="{408B729E-8784-B14C-A4F7-BDD4E2707AA7}" type="slidenum">
              <a:rPr lang="en-US" smtClean="0"/>
              <a:t>‹#›</a:t>
            </a:fld>
            <a:endParaRPr lang="en-US"/>
          </a:p>
        </p:txBody>
      </p:sp>
    </p:spTree>
    <p:extLst>
      <p:ext uri="{BB962C8B-B14F-4D97-AF65-F5344CB8AC3E}">
        <p14:creationId xmlns:p14="http://schemas.microsoft.com/office/powerpoint/2010/main" val="3729321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EDB11-77E2-AACF-B1B1-8261111B358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C81A2F8-F4FE-F771-1E9D-E3993F3C231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7BC60C1-D55A-82D8-DF04-48754456A3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1490781-F9FE-1C76-A5D1-555A5C18C24A}"/>
              </a:ext>
            </a:extLst>
          </p:cNvPr>
          <p:cNvSpPr>
            <a:spLocks noGrp="1"/>
          </p:cNvSpPr>
          <p:nvPr>
            <p:ph type="dt" sz="half" idx="10"/>
          </p:nvPr>
        </p:nvSpPr>
        <p:spPr/>
        <p:txBody>
          <a:bodyPr/>
          <a:lstStyle/>
          <a:p>
            <a:fld id="{D95EFC71-9297-CB49-8E64-AD0A63E9949C}" type="datetimeFigureOut">
              <a:rPr lang="en-US" smtClean="0"/>
              <a:t>5/27/26</a:t>
            </a:fld>
            <a:endParaRPr lang="en-US"/>
          </a:p>
        </p:txBody>
      </p:sp>
      <p:sp>
        <p:nvSpPr>
          <p:cNvPr id="6" name="Footer Placeholder 5">
            <a:extLst>
              <a:ext uri="{FF2B5EF4-FFF2-40B4-BE49-F238E27FC236}">
                <a16:creationId xmlns:a16="http://schemas.microsoft.com/office/drawing/2014/main" id="{EF9CE2FC-B228-9F8E-BE41-4CF2703130D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834096E-DA06-A4C1-A1FC-7AD95394A7CA}"/>
              </a:ext>
            </a:extLst>
          </p:cNvPr>
          <p:cNvSpPr>
            <a:spLocks noGrp="1"/>
          </p:cNvSpPr>
          <p:nvPr>
            <p:ph type="sldNum" sz="quarter" idx="12"/>
          </p:nvPr>
        </p:nvSpPr>
        <p:spPr/>
        <p:txBody>
          <a:bodyPr/>
          <a:lstStyle/>
          <a:p>
            <a:fld id="{408B729E-8784-B14C-A4F7-BDD4E2707AA7}" type="slidenum">
              <a:rPr lang="en-US" smtClean="0"/>
              <a:t>‹#›</a:t>
            </a:fld>
            <a:endParaRPr lang="en-US"/>
          </a:p>
        </p:txBody>
      </p:sp>
    </p:spTree>
    <p:extLst>
      <p:ext uri="{BB962C8B-B14F-4D97-AF65-F5344CB8AC3E}">
        <p14:creationId xmlns:p14="http://schemas.microsoft.com/office/powerpoint/2010/main" val="17391295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C718B4-1DE3-5A0B-31E7-4865DE5514F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9DC7C16-89F7-8CB9-E2D3-1CA4B66926C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9AB6D62-CB8D-D1E2-54A5-80D4E21E45A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0C52877-B5C3-11EA-2B14-A709FDA599AB}"/>
              </a:ext>
            </a:extLst>
          </p:cNvPr>
          <p:cNvSpPr>
            <a:spLocks noGrp="1"/>
          </p:cNvSpPr>
          <p:nvPr>
            <p:ph type="dt" sz="half" idx="10"/>
          </p:nvPr>
        </p:nvSpPr>
        <p:spPr/>
        <p:txBody>
          <a:bodyPr/>
          <a:lstStyle/>
          <a:p>
            <a:fld id="{D95EFC71-9297-CB49-8E64-AD0A63E9949C}" type="datetimeFigureOut">
              <a:rPr lang="en-US" smtClean="0"/>
              <a:t>5/27/26</a:t>
            </a:fld>
            <a:endParaRPr lang="en-US"/>
          </a:p>
        </p:txBody>
      </p:sp>
      <p:sp>
        <p:nvSpPr>
          <p:cNvPr id="6" name="Footer Placeholder 5">
            <a:extLst>
              <a:ext uri="{FF2B5EF4-FFF2-40B4-BE49-F238E27FC236}">
                <a16:creationId xmlns:a16="http://schemas.microsoft.com/office/drawing/2014/main" id="{3A263860-C325-77B2-38AF-B017AAAD08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C7B0C4F-6B06-3848-3B14-E818984CE39F}"/>
              </a:ext>
            </a:extLst>
          </p:cNvPr>
          <p:cNvSpPr>
            <a:spLocks noGrp="1"/>
          </p:cNvSpPr>
          <p:nvPr>
            <p:ph type="sldNum" sz="quarter" idx="12"/>
          </p:nvPr>
        </p:nvSpPr>
        <p:spPr/>
        <p:txBody>
          <a:bodyPr/>
          <a:lstStyle/>
          <a:p>
            <a:fld id="{408B729E-8784-B14C-A4F7-BDD4E2707AA7}" type="slidenum">
              <a:rPr lang="en-US" smtClean="0"/>
              <a:t>‹#›</a:t>
            </a:fld>
            <a:endParaRPr lang="en-US"/>
          </a:p>
        </p:txBody>
      </p:sp>
    </p:spTree>
    <p:extLst>
      <p:ext uri="{BB962C8B-B14F-4D97-AF65-F5344CB8AC3E}">
        <p14:creationId xmlns:p14="http://schemas.microsoft.com/office/powerpoint/2010/main" val="4787580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1D4A7F4-E18E-3936-E31D-DF5F0CD3C5E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02CFFF8-1DFC-593C-0728-C161F118ABC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CF6DBC-07F1-89B1-B152-D1744C96AC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95EFC71-9297-CB49-8E64-AD0A63E9949C}" type="datetimeFigureOut">
              <a:rPr lang="en-US" smtClean="0"/>
              <a:t>5/27/26</a:t>
            </a:fld>
            <a:endParaRPr lang="en-US"/>
          </a:p>
        </p:txBody>
      </p:sp>
      <p:sp>
        <p:nvSpPr>
          <p:cNvPr id="5" name="Footer Placeholder 4">
            <a:extLst>
              <a:ext uri="{FF2B5EF4-FFF2-40B4-BE49-F238E27FC236}">
                <a16:creationId xmlns:a16="http://schemas.microsoft.com/office/drawing/2014/main" id="{E25AA2A7-4526-611C-B5DE-866F7D41792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85CACC40-3DE5-AED0-6646-87892286385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08B729E-8784-B14C-A4F7-BDD4E2707AA7}" type="slidenum">
              <a:rPr lang="en-US" smtClean="0"/>
              <a:t>‹#›</a:t>
            </a:fld>
            <a:endParaRPr lang="en-US"/>
          </a:p>
        </p:txBody>
      </p:sp>
    </p:spTree>
    <p:extLst>
      <p:ext uri="{BB962C8B-B14F-4D97-AF65-F5344CB8AC3E}">
        <p14:creationId xmlns:p14="http://schemas.microsoft.com/office/powerpoint/2010/main" val="33171390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cartoon of a human body&#10;&#10;AI-generated content may be incorrect.">
            <a:extLst>
              <a:ext uri="{FF2B5EF4-FFF2-40B4-BE49-F238E27FC236}">
                <a16:creationId xmlns:a16="http://schemas.microsoft.com/office/drawing/2014/main" id="{6C692B88-E410-E37F-15E5-014ACDC7454F}"/>
              </a:ext>
            </a:extLst>
          </p:cNvPr>
          <p:cNvPicPr>
            <a:picLocks noChangeAspect="1"/>
          </p:cNvPicPr>
          <p:nvPr/>
        </p:nvPicPr>
        <p:blipFill>
          <a:blip r:embed="rId3"/>
          <a:stretch>
            <a:fillRect/>
          </a:stretch>
        </p:blipFill>
        <p:spPr>
          <a:xfrm>
            <a:off x="4085036" y="0"/>
            <a:ext cx="4075116" cy="6243236"/>
          </a:xfrm>
          <a:prstGeom prst="rect">
            <a:avLst/>
          </a:prstGeom>
        </p:spPr>
      </p:pic>
      <p:sp>
        <p:nvSpPr>
          <p:cNvPr id="2" name="Google Shape;120;p1">
            <a:extLst>
              <a:ext uri="{FF2B5EF4-FFF2-40B4-BE49-F238E27FC236}">
                <a16:creationId xmlns:a16="http://schemas.microsoft.com/office/drawing/2014/main" id="{3421CB33-5AFD-448F-5012-835A738A1F0A}"/>
              </a:ext>
            </a:extLst>
          </p:cNvPr>
          <p:cNvSpPr txBox="1"/>
          <p:nvPr/>
        </p:nvSpPr>
        <p:spPr>
          <a:xfrm>
            <a:off x="66184" y="34512"/>
            <a:ext cx="3533544" cy="95406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dirty="0">
                <a:solidFill>
                  <a:srgbClr val="074F6A"/>
                </a:solidFill>
                <a:latin typeface="Georgia"/>
                <a:ea typeface="Georgia"/>
                <a:cs typeface="Georgia"/>
                <a:sym typeface="Georgia"/>
              </a:rPr>
              <a:t>The Cross-Section of the Renal Capsule</a:t>
            </a:r>
            <a:endParaRPr sz="1800" dirty="0">
              <a:solidFill>
                <a:srgbClr val="074F6A"/>
              </a:solidFill>
              <a:latin typeface="Arial"/>
              <a:ea typeface="Arial"/>
              <a:cs typeface="Arial"/>
              <a:sym typeface="Arial"/>
            </a:endParaRPr>
          </a:p>
        </p:txBody>
      </p:sp>
      <p:sp>
        <p:nvSpPr>
          <p:cNvPr id="3" name="Google Shape;95;p1">
            <a:extLst>
              <a:ext uri="{FF2B5EF4-FFF2-40B4-BE49-F238E27FC236}">
                <a16:creationId xmlns:a16="http://schemas.microsoft.com/office/drawing/2014/main" id="{62499312-1440-41CA-2EFB-F8D4B504C0D7}"/>
              </a:ext>
            </a:extLst>
          </p:cNvPr>
          <p:cNvSpPr/>
          <p:nvPr/>
        </p:nvSpPr>
        <p:spPr>
          <a:xfrm>
            <a:off x="0" y="6255834"/>
            <a:ext cx="12192000" cy="602166"/>
          </a:xfrm>
          <a:prstGeom prst="rect">
            <a:avLst/>
          </a:prstGeom>
          <a:solidFill>
            <a:srgbClr val="F1EEFF"/>
          </a:solidFill>
          <a:ln w="19050" cap="flat" cmpd="sng">
            <a:solidFill>
              <a:srgbClr val="F1EE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4" name="Google Shape;96;p1" descr="A sign with a person and dollar symbol&#10;&#10;AI-generated content may be incorrect.">
            <a:extLst>
              <a:ext uri="{FF2B5EF4-FFF2-40B4-BE49-F238E27FC236}">
                <a16:creationId xmlns:a16="http://schemas.microsoft.com/office/drawing/2014/main" id="{C0C17BF9-6491-F38D-EF43-DB4D30EEECA9}"/>
              </a:ext>
            </a:extLst>
          </p:cNvPr>
          <p:cNvPicPr preferRelativeResize="0"/>
          <p:nvPr/>
        </p:nvPicPr>
        <p:blipFill rotWithShape="1">
          <a:blip r:embed="rId4">
            <a:alphaModFix/>
          </a:blip>
          <a:srcRect/>
          <a:stretch/>
        </p:blipFill>
        <p:spPr>
          <a:xfrm>
            <a:off x="11283985" y="6301129"/>
            <a:ext cx="847592" cy="297540"/>
          </a:xfrm>
          <a:prstGeom prst="rect">
            <a:avLst/>
          </a:prstGeom>
          <a:noFill/>
          <a:ln>
            <a:noFill/>
          </a:ln>
        </p:spPr>
      </p:pic>
      <p:sp>
        <p:nvSpPr>
          <p:cNvPr id="6" name="Google Shape;97;p1">
            <a:extLst>
              <a:ext uri="{FF2B5EF4-FFF2-40B4-BE49-F238E27FC236}">
                <a16:creationId xmlns:a16="http://schemas.microsoft.com/office/drawing/2014/main" id="{C6B603FD-EFB1-C4D1-D490-C47D863FAD7A}"/>
              </a:ext>
            </a:extLst>
          </p:cNvPr>
          <p:cNvSpPr txBox="1"/>
          <p:nvPr/>
        </p:nvSpPr>
        <p:spPr>
          <a:xfrm>
            <a:off x="10424141" y="6589477"/>
            <a:ext cx="1490547" cy="24622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000">
                <a:solidFill>
                  <a:schemeClr val="dk1"/>
                </a:solidFill>
                <a:latin typeface="Helvetica Neue"/>
                <a:ea typeface="Helvetica Neue"/>
                <a:cs typeface="Helvetica Neue"/>
                <a:sym typeface="Helvetica Neue"/>
              </a:rPr>
              <a:t>Artist: Danielle Xin</a:t>
            </a:r>
            <a:endParaRPr/>
          </a:p>
        </p:txBody>
      </p:sp>
      <p:sp>
        <p:nvSpPr>
          <p:cNvPr id="7" name="Google Shape;98;p1">
            <a:extLst>
              <a:ext uri="{FF2B5EF4-FFF2-40B4-BE49-F238E27FC236}">
                <a16:creationId xmlns:a16="http://schemas.microsoft.com/office/drawing/2014/main" id="{35BE3F3D-ECA6-8BD5-5A28-109F933D3E27}"/>
              </a:ext>
            </a:extLst>
          </p:cNvPr>
          <p:cNvSpPr txBox="1"/>
          <p:nvPr/>
        </p:nvSpPr>
        <p:spPr>
          <a:xfrm>
            <a:off x="10417056" y="6266480"/>
            <a:ext cx="903300" cy="4002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000" b="1">
                <a:solidFill>
                  <a:schemeClr val="dk1"/>
                </a:solidFill>
                <a:latin typeface="Helvetica Neue"/>
                <a:ea typeface="Helvetica Neue"/>
                <a:cs typeface="Helvetica Neue"/>
                <a:sym typeface="Helvetica Neue"/>
              </a:rPr>
              <a:t>EveryBody Physiology</a:t>
            </a:r>
            <a:endParaRPr sz="1000" b="1">
              <a:solidFill>
                <a:schemeClr val="dk1"/>
              </a:solidFill>
              <a:latin typeface="Arial"/>
              <a:ea typeface="Arial"/>
              <a:cs typeface="Arial"/>
              <a:sym typeface="Arial"/>
            </a:endParaRPr>
          </a:p>
        </p:txBody>
      </p:sp>
      <p:sp>
        <p:nvSpPr>
          <p:cNvPr id="8" name="Google Shape;104;p1">
            <a:extLst>
              <a:ext uri="{FF2B5EF4-FFF2-40B4-BE49-F238E27FC236}">
                <a16:creationId xmlns:a16="http://schemas.microsoft.com/office/drawing/2014/main" id="{D0614E77-22B3-A78C-D98B-72906E2979BE}"/>
              </a:ext>
            </a:extLst>
          </p:cNvPr>
          <p:cNvSpPr txBox="1"/>
          <p:nvPr/>
        </p:nvSpPr>
        <p:spPr>
          <a:xfrm>
            <a:off x="8033980" y="937549"/>
            <a:ext cx="1795742" cy="36929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800" dirty="0">
                <a:solidFill>
                  <a:schemeClr val="dk1"/>
                </a:solidFill>
                <a:latin typeface="Arial"/>
                <a:ea typeface="Arial"/>
                <a:cs typeface="Arial"/>
                <a:sym typeface="Arial"/>
              </a:rPr>
              <a:t>Podocyte</a:t>
            </a:r>
            <a:endParaRPr dirty="0"/>
          </a:p>
        </p:txBody>
      </p:sp>
      <p:cxnSp>
        <p:nvCxnSpPr>
          <p:cNvPr id="9" name="Google Shape;108;p1">
            <a:extLst>
              <a:ext uri="{FF2B5EF4-FFF2-40B4-BE49-F238E27FC236}">
                <a16:creationId xmlns:a16="http://schemas.microsoft.com/office/drawing/2014/main" id="{0E4F5E75-55CF-7AD6-CE0B-C09E328B304F}"/>
              </a:ext>
            </a:extLst>
          </p:cNvPr>
          <p:cNvCxnSpPr>
            <a:cxnSpLocks/>
          </p:cNvCxnSpPr>
          <p:nvPr/>
        </p:nvCxnSpPr>
        <p:spPr>
          <a:xfrm>
            <a:off x="6565118" y="1105564"/>
            <a:ext cx="1838102" cy="0"/>
          </a:xfrm>
          <a:prstGeom prst="straightConnector1">
            <a:avLst/>
          </a:prstGeom>
          <a:noFill/>
          <a:ln w="19050" cap="flat" cmpd="sng">
            <a:solidFill>
              <a:schemeClr val="dk1"/>
            </a:solidFill>
            <a:prstDash val="solid"/>
            <a:miter lim="800000"/>
            <a:headEnd type="oval" w="med" len="med"/>
            <a:tailEnd type="none" w="sm" len="sm"/>
          </a:ln>
          <a:effectLst>
            <a:outerShdw dist="25400" dir="5400000" algn="ctr" rotWithShape="0">
              <a:schemeClr val="lt1"/>
            </a:outerShdw>
          </a:effectLst>
        </p:spPr>
      </p:cxnSp>
      <p:sp>
        <p:nvSpPr>
          <p:cNvPr id="11" name="Google Shape;104;p1">
            <a:extLst>
              <a:ext uri="{FF2B5EF4-FFF2-40B4-BE49-F238E27FC236}">
                <a16:creationId xmlns:a16="http://schemas.microsoft.com/office/drawing/2014/main" id="{4890CAF8-5DC7-312F-BE42-EE4BAD6A1EB5}"/>
              </a:ext>
            </a:extLst>
          </p:cNvPr>
          <p:cNvSpPr txBox="1"/>
          <p:nvPr/>
        </p:nvSpPr>
        <p:spPr>
          <a:xfrm>
            <a:off x="8255828" y="1471912"/>
            <a:ext cx="1795742" cy="36929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800" dirty="0">
                <a:solidFill>
                  <a:schemeClr val="dk1"/>
                </a:solidFill>
                <a:latin typeface="Arial"/>
                <a:ea typeface="Arial"/>
                <a:cs typeface="Arial"/>
                <a:sym typeface="Arial"/>
              </a:rPr>
              <a:t>Basal Lamina</a:t>
            </a:r>
            <a:endParaRPr dirty="0"/>
          </a:p>
        </p:txBody>
      </p:sp>
      <p:cxnSp>
        <p:nvCxnSpPr>
          <p:cNvPr id="12" name="Google Shape;108;p1">
            <a:extLst>
              <a:ext uri="{FF2B5EF4-FFF2-40B4-BE49-F238E27FC236}">
                <a16:creationId xmlns:a16="http://schemas.microsoft.com/office/drawing/2014/main" id="{5A84F320-2532-915D-36DD-37FEBB2F21AD}"/>
              </a:ext>
            </a:extLst>
          </p:cNvPr>
          <p:cNvCxnSpPr>
            <a:cxnSpLocks/>
          </p:cNvCxnSpPr>
          <p:nvPr/>
        </p:nvCxnSpPr>
        <p:spPr>
          <a:xfrm>
            <a:off x="5733670" y="1639929"/>
            <a:ext cx="2646401" cy="0"/>
          </a:xfrm>
          <a:prstGeom prst="straightConnector1">
            <a:avLst/>
          </a:prstGeom>
          <a:noFill/>
          <a:ln w="19050" cap="flat" cmpd="sng">
            <a:solidFill>
              <a:schemeClr val="dk1"/>
            </a:solidFill>
            <a:prstDash val="solid"/>
            <a:miter lim="800000"/>
            <a:headEnd type="oval" w="med" len="med"/>
            <a:tailEnd type="none" w="sm" len="sm"/>
          </a:ln>
          <a:effectLst>
            <a:outerShdw dist="25400" dir="5400000" algn="ctr" rotWithShape="0">
              <a:schemeClr val="lt1"/>
            </a:outerShdw>
          </a:effectLst>
        </p:spPr>
      </p:cxnSp>
      <p:sp>
        <p:nvSpPr>
          <p:cNvPr id="14" name="Google Shape;104;p1">
            <a:extLst>
              <a:ext uri="{FF2B5EF4-FFF2-40B4-BE49-F238E27FC236}">
                <a16:creationId xmlns:a16="http://schemas.microsoft.com/office/drawing/2014/main" id="{B0F1F29F-B35D-F6EC-777B-13F217199475}"/>
              </a:ext>
            </a:extLst>
          </p:cNvPr>
          <p:cNvSpPr txBox="1"/>
          <p:nvPr/>
        </p:nvSpPr>
        <p:spPr>
          <a:xfrm>
            <a:off x="8084137" y="397395"/>
            <a:ext cx="2240480" cy="36929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800" dirty="0">
                <a:solidFill>
                  <a:schemeClr val="dk1"/>
                </a:solidFill>
                <a:latin typeface="Arial"/>
                <a:ea typeface="Arial"/>
                <a:cs typeface="Arial"/>
                <a:sym typeface="Arial"/>
              </a:rPr>
              <a:t>Endothelial Cell</a:t>
            </a:r>
            <a:endParaRPr dirty="0"/>
          </a:p>
        </p:txBody>
      </p:sp>
      <p:cxnSp>
        <p:nvCxnSpPr>
          <p:cNvPr id="15" name="Google Shape;108;p1">
            <a:extLst>
              <a:ext uri="{FF2B5EF4-FFF2-40B4-BE49-F238E27FC236}">
                <a16:creationId xmlns:a16="http://schemas.microsoft.com/office/drawing/2014/main" id="{2B2B849F-AC6A-A1E1-39BE-EB2D16D98E93}"/>
              </a:ext>
            </a:extLst>
          </p:cNvPr>
          <p:cNvCxnSpPr>
            <a:cxnSpLocks/>
          </p:cNvCxnSpPr>
          <p:nvPr/>
        </p:nvCxnSpPr>
        <p:spPr>
          <a:xfrm>
            <a:off x="4958166" y="575057"/>
            <a:ext cx="3398756" cy="0"/>
          </a:xfrm>
          <a:prstGeom prst="straightConnector1">
            <a:avLst/>
          </a:prstGeom>
          <a:noFill/>
          <a:ln w="19050" cap="flat" cmpd="sng">
            <a:solidFill>
              <a:schemeClr val="dk1"/>
            </a:solidFill>
            <a:prstDash val="solid"/>
            <a:miter lim="800000"/>
            <a:headEnd type="oval" w="med" len="med"/>
            <a:tailEnd type="none" w="sm" len="sm"/>
          </a:ln>
          <a:effectLst>
            <a:outerShdw dist="25400" dir="5400000" algn="ctr" rotWithShape="0">
              <a:schemeClr val="lt1"/>
            </a:outerShdw>
          </a:effectLst>
        </p:spPr>
      </p:cxnSp>
      <p:sp>
        <p:nvSpPr>
          <p:cNvPr id="17" name="Google Shape;104;p1">
            <a:extLst>
              <a:ext uri="{FF2B5EF4-FFF2-40B4-BE49-F238E27FC236}">
                <a16:creationId xmlns:a16="http://schemas.microsoft.com/office/drawing/2014/main" id="{C0132B6F-12B6-C455-68F7-FCFBCF286E9C}"/>
              </a:ext>
            </a:extLst>
          </p:cNvPr>
          <p:cNvSpPr txBox="1"/>
          <p:nvPr/>
        </p:nvSpPr>
        <p:spPr>
          <a:xfrm>
            <a:off x="6359509" y="5212464"/>
            <a:ext cx="1795742" cy="64629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800" dirty="0">
                <a:solidFill>
                  <a:schemeClr val="dk1"/>
                </a:solidFill>
                <a:latin typeface="Arial"/>
                <a:ea typeface="Arial"/>
                <a:cs typeface="Arial"/>
                <a:sym typeface="Arial"/>
              </a:rPr>
              <a:t>Capsular Space</a:t>
            </a:r>
            <a:endParaRPr dirty="0"/>
          </a:p>
        </p:txBody>
      </p:sp>
      <p:sp>
        <p:nvSpPr>
          <p:cNvPr id="18" name="Google Shape;104;p1">
            <a:extLst>
              <a:ext uri="{FF2B5EF4-FFF2-40B4-BE49-F238E27FC236}">
                <a16:creationId xmlns:a16="http://schemas.microsoft.com/office/drawing/2014/main" id="{D5AF080F-72E2-F73C-E19F-DD979B47F5D1}"/>
              </a:ext>
            </a:extLst>
          </p:cNvPr>
          <p:cNvSpPr txBox="1"/>
          <p:nvPr/>
        </p:nvSpPr>
        <p:spPr>
          <a:xfrm>
            <a:off x="3745560" y="3975901"/>
            <a:ext cx="1795742" cy="64629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800" dirty="0">
                <a:solidFill>
                  <a:schemeClr val="dk1"/>
                </a:solidFill>
                <a:latin typeface="Arial"/>
                <a:ea typeface="Arial"/>
                <a:cs typeface="Arial"/>
                <a:sym typeface="Arial"/>
              </a:rPr>
              <a:t>Glomerular Capillary</a:t>
            </a:r>
            <a:endParaRPr dirty="0"/>
          </a:p>
        </p:txBody>
      </p:sp>
      <p:cxnSp>
        <p:nvCxnSpPr>
          <p:cNvPr id="19" name="Google Shape;108;p1">
            <a:extLst>
              <a:ext uri="{FF2B5EF4-FFF2-40B4-BE49-F238E27FC236}">
                <a16:creationId xmlns:a16="http://schemas.microsoft.com/office/drawing/2014/main" id="{0D84EFCB-312C-FEA2-819D-4C8BCBB5EB69}"/>
              </a:ext>
            </a:extLst>
          </p:cNvPr>
          <p:cNvCxnSpPr>
            <a:cxnSpLocks/>
          </p:cNvCxnSpPr>
          <p:nvPr/>
        </p:nvCxnSpPr>
        <p:spPr>
          <a:xfrm>
            <a:off x="6094414" y="2648856"/>
            <a:ext cx="2401404" cy="719377"/>
          </a:xfrm>
          <a:prstGeom prst="straightConnector1">
            <a:avLst/>
          </a:prstGeom>
          <a:noFill/>
          <a:ln w="19050" cap="flat" cmpd="sng">
            <a:solidFill>
              <a:schemeClr val="dk1"/>
            </a:solidFill>
            <a:prstDash val="solid"/>
            <a:miter lim="800000"/>
            <a:headEnd type="oval" w="med" len="med"/>
            <a:tailEnd type="none" w="sm" len="sm"/>
          </a:ln>
          <a:effectLst>
            <a:outerShdw dist="25400" dir="5400000" algn="ctr" rotWithShape="0">
              <a:schemeClr val="lt1"/>
            </a:outerShdw>
          </a:effectLst>
        </p:spPr>
      </p:cxnSp>
      <p:sp>
        <p:nvSpPr>
          <p:cNvPr id="21" name="Google Shape;104;p1">
            <a:extLst>
              <a:ext uri="{FF2B5EF4-FFF2-40B4-BE49-F238E27FC236}">
                <a16:creationId xmlns:a16="http://schemas.microsoft.com/office/drawing/2014/main" id="{96954006-1B6B-B19C-237F-1C21EDED74E7}"/>
              </a:ext>
            </a:extLst>
          </p:cNvPr>
          <p:cNvSpPr txBox="1"/>
          <p:nvPr/>
        </p:nvSpPr>
        <p:spPr>
          <a:xfrm>
            <a:off x="8176735" y="3210044"/>
            <a:ext cx="1795742" cy="36929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800" dirty="0">
                <a:solidFill>
                  <a:schemeClr val="dk1"/>
                </a:solidFill>
                <a:latin typeface="Arial"/>
                <a:ea typeface="Arial"/>
                <a:cs typeface="Arial"/>
                <a:sym typeface="Arial"/>
              </a:rPr>
              <a:t>Slit Space</a:t>
            </a:r>
            <a:endParaRPr dirty="0"/>
          </a:p>
        </p:txBody>
      </p:sp>
    </p:spTree>
    <p:extLst>
      <p:ext uri="{BB962C8B-B14F-4D97-AF65-F5344CB8AC3E}">
        <p14:creationId xmlns:p14="http://schemas.microsoft.com/office/powerpoint/2010/main" val="9491627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189</Words>
  <Application>Microsoft Macintosh PowerPoint</Application>
  <PresentationFormat>Widescreen</PresentationFormat>
  <Paragraphs>15</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vt:lpstr>
      <vt:lpstr>Aptos Display</vt:lpstr>
      <vt:lpstr>Arial</vt:lpstr>
      <vt:lpstr>Georgia</vt:lpstr>
      <vt:lpstr>Helvetica Neue</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Anita Woods</dc:creator>
  <cp:lastModifiedBy>Anita Woods</cp:lastModifiedBy>
  <cp:revision>1</cp:revision>
  <dcterms:created xsi:type="dcterms:W3CDTF">2026-05-28T03:15:11Z</dcterms:created>
  <dcterms:modified xsi:type="dcterms:W3CDTF">2026-05-28T03:15:49Z</dcterms:modified>
</cp:coreProperties>
</file>