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37"/>
    <p:restoredTop sz="94688"/>
  </p:normalViewPr>
  <p:slideViewPr>
    <p:cSldViewPr snapToGrid="0">
      <p:cViewPr varScale="1">
        <p:scale>
          <a:sx n="94" d="100"/>
          <a:sy n="94" d="100"/>
        </p:scale>
        <p:origin x="216" y="568"/>
      </p:cViewPr>
      <p:guideLst/>
    </p:cSldViewPr>
  </p:slideViewPr>
  <p:notesTextViewPr>
    <p:cViewPr>
      <p:scale>
        <a:sx n="1" d="1"/>
        <a:sy n="1" d="1"/>
      </p:scale>
      <p:origin x="0" y="-248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99AB4-40C8-E24E-9B91-A8111FAC1551}" type="datetimeFigureOut">
              <a:rPr lang="en-US" smtClean="0"/>
              <a:t>5/27/26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6B07E-EE44-AD4E-9238-BDAEC849D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51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Diagram Title:</a:t>
            </a:r>
            <a:r>
              <a:rPr lang="en-US" dirty="0"/>
              <a:t> </a:t>
            </a:r>
            <a:r>
              <a:rPr lang="en-US" i="1" dirty="0"/>
              <a:t>Vasoconstriction of the Afferent Arteriole</a:t>
            </a:r>
            <a:br>
              <a:rPr lang="en-US" i="1" dirty="0"/>
            </a:b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Description</a:t>
            </a:r>
            <a:r>
              <a:rPr lang="en-US" dirty="0"/>
              <a:t>: This diagram depicts the impact of vasoconstriction of the afferent arteriole on blood flow to the nephron and change to the glomerular filtration rate.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Usage &amp; Licensing:</a:t>
            </a:r>
            <a:br>
              <a:rPr lang="en-US" dirty="0"/>
            </a:br>
            <a:r>
              <a:rPr lang="en-US" dirty="0"/>
              <a:t>This diagram is licensed under CC BY-NC-ND 4.0. </a:t>
            </a:r>
            <a:br>
              <a:rPr lang="en-US" dirty="0"/>
            </a:br>
            <a:r>
              <a:rPr lang="en-US" dirty="0"/>
              <a:t>You may add or remove labels, rearrange layers, or adapt layout for educational use.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Attribution: Danielle Xin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8D25F-E448-2E45-B048-00041F416A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84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A4809-0046-F963-EB91-954FCF515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69641-B5E2-F4D0-E003-C44369E96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E720F-CEC0-5C40-E5F0-DF4B01B50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83DF-F4F3-0746-962A-FD8F4BC196CD}" type="datetimeFigureOut">
              <a:rPr lang="en-US" smtClean="0"/>
              <a:t>5/27/26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C8871-875D-BDE7-30F0-4A4495333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C314D-9E4B-952D-7638-3CE20A0CB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42DD-6380-D440-981B-7DBEB6F5F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38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4CFB6-E36F-3404-9560-F69FAA558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7F3688-10B5-0290-2BFF-2357A55D5A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00A42-876F-9A38-253C-088C44908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83DF-F4F3-0746-962A-FD8F4BC196CD}" type="datetimeFigureOut">
              <a:rPr lang="en-US" smtClean="0"/>
              <a:t>5/27/26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94D95-1486-6022-B32F-7E07F542A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479A-023F-DED3-31DE-8F7708958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42DD-6380-D440-981B-7DBEB6F5F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83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6B1451-ED15-F8EC-E754-1F0726F9F1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E30048-20A7-E13E-C15E-1B448F737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84ED6-30BD-44F2-2D80-CA07AD14F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83DF-F4F3-0746-962A-FD8F4BC196CD}" type="datetimeFigureOut">
              <a:rPr lang="en-US" smtClean="0"/>
              <a:t>5/27/26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90F85-0588-E883-BC5D-944977F40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8A09E-39BF-ED37-6F8A-584D3DDC8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42DD-6380-D440-981B-7DBEB6F5F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27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DDE48-D645-18D5-8395-CB63CF38E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39D03-7346-86CB-0E94-C75EA706D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8EBED-29FB-26BF-1735-63F9597CD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83DF-F4F3-0746-962A-FD8F4BC196CD}" type="datetimeFigureOut">
              <a:rPr lang="en-US" smtClean="0"/>
              <a:t>5/27/26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4D36F-CFB9-6E11-96F4-B80D4B866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2788F-FEEB-35EB-408A-0B10490A1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42DD-6380-D440-981B-7DBEB6F5F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3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6DBD0-6562-12C9-0803-8A4525877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4C502-CE47-29AF-47CA-FB56D8ED6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202E9-042A-5B7D-5209-B7A9D7BC0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83DF-F4F3-0746-962A-FD8F4BC196CD}" type="datetimeFigureOut">
              <a:rPr lang="en-US" smtClean="0"/>
              <a:t>5/27/26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1DA6B-EFEF-6E1C-7703-63EB29ED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2F475-BF3C-95A3-7CDA-AF1967C5A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42DD-6380-D440-981B-7DBEB6F5F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43AAE-A016-64C8-FD13-BA7D832BC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72B6F-00C5-D64B-B6E1-F956A6743E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68F77-35E9-AE2F-2C0B-EDE537C7E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16E39-4B7E-750C-8DC8-A2D2B8262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83DF-F4F3-0746-962A-FD8F4BC196CD}" type="datetimeFigureOut">
              <a:rPr lang="en-US" smtClean="0"/>
              <a:t>5/27/26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5F5F68-CD60-F16E-A3DF-E8BA5935A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DED3E5-4799-DB94-6012-DB9A13E0C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42DD-6380-D440-981B-7DBEB6F5F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62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14523-E781-8FA6-5CA4-46F484286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84BD4-FBEF-5AC9-1D6F-421CD3F55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4DEDBF-DF99-9610-8602-4A661DCB5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CA1F68-91F7-833F-CCC5-3691468738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39019D-07BF-314C-429E-B468330C3A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87B6D1-481A-E9B3-2DE2-231261609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83DF-F4F3-0746-962A-FD8F4BC196CD}" type="datetimeFigureOut">
              <a:rPr lang="en-US" smtClean="0"/>
              <a:t>5/27/26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B393D7-59E6-4A1C-B406-3AC52FF77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39AF06-48ED-9BF1-5B4E-DCB8095A0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42DD-6380-D440-981B-7DBEB6F5F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7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197BA-1EC9-EB82-5DC7-8B84BA645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2F1B95-9038-8B07-A66A-EFFFF04C3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83DF-F4F3-0746-962A-FD8F4BC196CD}" type="datetimeFigureOut">
              <a:rPr lang="en-US" smtClean="0"/>
              <a:t>5/27/26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7E6803-38B1-6DA3-0F24-CD35DE6A5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6CC49D-314A-6DD6-DDDE-33A8BC4EF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42DD-6380-D440-981B-7DBEB6F5F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7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89D185-E74F-7229-32B5-3F2B178E6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83DF-F4F3-0746-962A-FD8F4BC196CD}" type="datetimeFigureOut">
              <a:rPr lang="en-US" smtClean="0"/>
              <a:t>5/27/26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B35226-C02B-F1D0-0560-C1136A5CA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16C5D-C40A-99D2-A33B-B6B8C775E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42DD-6380-D440-981B-7DBEB6F5F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14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D5BC4-35D8-F864-B4BD-F04EA4589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6A21A-249B-AB1C-0EC9-48DF6853D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E864B3-40E5-7593-410E-6AF6C12B4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1BCA2-E3A3-1321-EF45-818045C6B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83DF-F4F3-0746-962A-FD8F4BC196CD}" type="datetimeFigureOut">
              <a:rPr lang="en-US" smtClean="0"/>
              <a:t>5/27/26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C32206-2292-FB9A-BA99-B868DFA9C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3324F-10AD-03DB-BAF7-68B9244A9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42DD-6380-D440-981B-7DBEB6F5F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74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A6D8D-CA93-6E8C-7176-DD1443434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2E40F6-2D08-0BB2-AB4F-A9D5734870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E63F55-DC0E-1910-F6C7-82F7BCD44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F92279-0FD3-D660-3A12-1D165D30B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83DF-F4F3-0746-962A-FD8F4BC196CD}" type="datetimeFigureOut">
              <a:rPr lang="en-US" smtClean="0"/>
              <a:t>5/27/26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C38268-CD81-10A2-8185-A4D19C2DA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276DAB-6757-85F3-CF51-9AA479A4A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42DD-6380-D440-981B-7DBEB6F5F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67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4ADE88-BFDD-235B-204B-1EC9354FD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15A94-8943-F35C-430B-29EF7F599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EE6D3-F3FF-E197-2B40-1331F60AAB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1883DF-F4F3-0746-962A-FD8F4BC196CD}" type="datetimeFigureOut">
              <a:rPr lang="en-US" smtClean="0"/>
              <a:t>5/27/26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E2DF7-E546-3CBA-B404-51204F39A4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A8A91-1DC4-3B64-74CA-BBEA3F2C8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6442DD-6380-D440-981B-7DBEB6F5F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1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ross-section of the renal capsule showing the impact of vasoconstriction of the afferent arteriole on the glomerular filtration rate.">
            <a:extLst>
              <a:ext uri="{FF2B5EF4-FFF2-40B4-BE49-F238E27FC236}">
                <a16:creationId xmlns:a16="http://schemas.microsoft.com/office/drawing/2014/main" id="{9F3D5333-DE69-5763-34CA-7C992077B4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815" t="11318" r="6719" b="8217"/>
          <a:stretch>
            <a:fillRect/>
          </a:stretch>
        </p:blipFill>
        <p:spPr>
          <a:xfrm>
            <a:off x="3368534" y="463966"/>
            <a:ext cx="6378237" cy="5858947"/>
          </a:xfrm>
          <a:prstGeom prst="rect">
            <a:avLst/>
          </a:prstGeom>
        </p:spPr>
      </p:pic>
      <p:pic>
        <p:nvPicPr>
          <p:cNvPr id="9" name="Picture 8" descr="A close up of two circles&#10;&#10;AI-generated content may be incorrect.">
            <a:extLst>
              <a:ext uri="{FF2B5EF4-FFF2-40B4-BE49-F238E27FC236}">
                <a16:creationId xmlns:a16="http://schemas.microsoft.com/office/drawing/2014/main" id="{F799D836-7C4F-7589-B661-1CC84441997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897" t="23756" r="50435" b="24773"/>
          <a:stretch>
            <a:fillRect/>
          </a:stretch>
        </p:blipFill>
        <p:spPr>
          <a:xfrm>
            <a:off x="1770437" y="3393440"/>
            <a:ext cx="1805352" cy="187399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D89AD946-3C55-4C7B-688A-4BC74A9ECC3D}"/>
              </a:ext>
            </a:extLst>
          </p:cNvPr>
          <p:cNvGrpSpPr/>
          <p:nvPr/>
        </p:nvGrpSpPr>
        <p:grpSpPr>
          <a:xfrm>
            <a:off x="1689640" y="3429000"/>
            <a:ext cx="3774179" cy="1873998"/>
            <a:chOff x="1703754" y="3399005"/>
            <a:chExt cx="3774179" cy="1873998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798D249-DCC5-DAA2-0F3E-4F5ABAD314B5}"/>
                </a:ext>
              </a:extLst>
            </p:cNvPr>
            <p:cNvSpPr/>
            <p:nvPr/>
          </p:nvSpPr>
          <p:spPr>
            <a:xfrm>
              <a:off x="1703754" y="3399005"/>
              <a:ext cx="1966947" cy="187399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3EC7012-C5BE-23BC-4C97-520BCDA3C543}"/>
                </a:ext>
              </a:extLst>
            </p:cNvPr>
            <p:cNvSpPr/>
            <p:nvPr/>
          </p:nvSpPr>
          <p:spPr>
            <a:xfrm>
              <a:off x="4927600" y="4461933"/>
              <a:ext cx="550333" cy="177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7265A6D-413A-70FC-8133-274B0BC14922}"/>
                </a:ext>
              </a:extLst>
            </p:cNvPr>
            <p:cNvCxnSpPr>
              <a:cxnSpLocks/>
              <a:endCxn id="29" idx="7"/>
            </p:cNvCxnSpPr>
            <p:nvPr/>
          </p:nvCxnSpPr>
          <p:spPr>
            <a:xfrm flipH="1" flipV="1">
              <a:off x="3382648" y="3673446"/>
              <a:ext cx="1544952" cy="78848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294804B-F440-A755-0D76-47D5B8AA39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5800" y="4638941"/>
              <a:ext cx="1701800" cy="48203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Google Shape;120;p1">
            <a:extLst>
              <a:ext uri="{FF2B5EF4-FFF2-40B4-BE49-F238E27FC236}">
                <a16:creationId xmlns:a16="http://schemas.microsoft.com/office/drawing/2014/main" id="{8A7F7A22-8195-A063-E1DA-D1C8DDEE7C74}"/>
              </a:ext>
            </a:extLst>
          </p:cNvPr>
          <p:cNvSpPr txBox="1"/>
          <p:nvPr/>
        </p:nvSpPr>
        <p:spPr>
          <a:xfrm>
            <a:off x="0" y="0"/>
            <a:ext cx="378492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74F6A"/>
                </a:solidFill>
                <a:latin typeface="Georgia"/>
                <a:ea typeface="Georgia"/>
                <a:cs typeface="Georgia"/>
                <a:sym typeface="Georgia"/>
              </a:rPr>
              <a:t>Vasoconstriction of the Afferent Arteriole</a:t>
            </a:r>
            <a:endParaRPr sz="1800" dirty="0">
              <a:solidFill>
                <a:srgbClr val="074F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95;p1">
            <a:extLst>
              <a:ext uri="{FF2B5EF4-FFF2-40B4-BE49-F238E27FC236}">
                <a16:creationId xmlns:a16="http://schemas.microsoft.com/office/drawing/2014/main" id="{EEA2EB67-99CB-36EA-9557-D71EA3275781}"/>
              </a:ext>
            </a:extLst>
          </p:cNvPr>
          <p:cNvSpPr/>
          <p:nvPr/>
        </p:nvSpPr>
        <p:spPr>
          <a:xfrm>
            <a:off x="0" y="6255834"/>
            <a:ext cx="12192000" cy="602166"/>
          </a:xfrm>
          <a:prstGeom prst="rect">
            <a:avLst/>
          </a:prstGeom>
          <a:solidFill>
            <a:srgbClr val="F1EEFF"/>
          </a:solidFill>
          <a:ln w="19050" cap="flat" cmpd="sng">
            <a:solidFill>
              <a:srgbClr val="F1EE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96;p1" descr="A sign with a person and dollar symbol&#10;&#10;AI-generated content may be incorrect.">
            <a:extLst>
              <a:ext uri="{FF2B5EF4-FFF2-40B4-BE49-F238E27FC236}">
                <a16:creationId xmlns:a16="http://schemas.microsoft.com/office/drawing/2014/main" id="{90AAE520-3394-EF10-84C6-5103A0D1A57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83985" y="6301129"/>
            <a:ext cx="847592" cy="2975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97;p1">
            <a:extLst>
              <a:ext uri="{FF2B5EF4-FFF2-40B4-BE49-F238E27FC236}">
                <a16:creationId xmlns:a16="http://schemas.microsoft.com/office/drawing/2014/main" id="{3AF583BE-2881-521B-24DC-B69F6F452365}"/>
              </a:ext>
            </a:extLst>
          </p:cNvPr>
          <p:cNvSpPr txBox="1"/>
          <p:nvPr/>
        </p:nvSpPr>
        <p:spPr>
          <a:xfrm>
            <a:off x="10424141" y="6589477"/>
            <a:ext cx="149054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Artist: Danielle Xin</a:t>
            </a:r>
            <a:endParaRPr/>
          </a:p>
        </p:txBody>
      </p:sp>
      <p:sp>
        <p:nvSpPr>
          <p:cNvPr id="7" name="Google Shape;98;p1">
            <a:extLst>
              <a:ext uri="{FF2B5EF4-FFF2-40B4-BE49-F238E27FC236}">
                <a16:creationId xmlns:a16="http://schemas.microsoft.com/office/drawing/2014/main" id="{F36E2BE5-2630-EF4A-FF54-ECA0C6F6807D}"/>
              </a:ext>
            </a:extLst>
          </p:cNvPr>
          <p:cNvSpPr txBox="1"/>
          <p:nvPr/>
        </p:nvSpPr>
        <p:spPr>
          <a:xfrm>
            <a:off x="10417056" y="6266480"/>
            <a:ext cx="90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EveryBody Physiology</a:t>
            </a: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90;p1">
            <a:extLst>
              <a:ext uri="{FF2B5EF4-FFF2-40B4-BE49-F238E27FC236}">
                <a16:creationId xmlns:a16="http://schemas.microsoft.com/office/drawing/2014/main" id="{C67AD0D9-55D2-775A-35DF-AA14BF329268}"/>
              </a:ext>
            </a:extLst>
          </p:cNvPr>
          <p:cNvSpPr/>
          <p:nvPr/>
        </p:nvSpPr>
        <p:spPr>
          <a:xfrm>
            <a:off x="7637700" y="2713704"/>
            <a:ext cx="518157" cy="19687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3C1FD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94;p1">
            <a:extLst>
              <a:ext uri="{FF2B5EF4-FFF2-40B4-BE49-F238E27FC236}">
                <a16:creationId xmlns:a16="http://schemas.microsoft.com/office/drawing/2014/main" id="{A11E35E8-5CC1-AE08-3E68-D136743A3CBF}"/>
              </a:ext>
            </a:extLst>
          </p:cNvPr>
          <p:cNvSpPr txBox="1"/>
          <p:nvPr/>
        </p:nvSpPr>
        <p:spPr>
          <a:xfrm>
            <a:off x="8374787" y="2702709"/>
            <a:ext cx="78395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GFR</a:t>
            </a:r>
            <a:endParaRPr dirty="0"/>
          </a:p>
        </p:txBody>
      </p:sp>
      <p:sp>
        <p:nvSpPr>
          <p:cNvPr id="13" name="Google Shape;90;p1">
            <a:extLst>
              <a:ext uri="{FF2B5EF4-FFF2-40B4-BE49-F238E27FC236}">
                <a16:creationId xmlns:a16="http://schemas.microsoft.com/office/drawing/2014/main" id="{D46BF3C5-AA6B-171B-6085-E0F5A346B44F}"/>
              </a:ext>
            </a:extLst>
          </p:cNvPr>
          <p:cNvSpPr/>
          <p:nvPr/>
        </p:nvSpPr>
        <p:spPr>
          <a:xfrm rot="5400000">
            <a:off x="8144930" y="2755493"/>
            <a:ext cx="391928" cy="2198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99;p1">
            <a:extLst>
              <a:ext uri="{FF2B5EF4-FFF2-40B4-BE49-F238E27FC236}">
                <a16:creationId xmlns:a16="http://schemas.microsoft.com/office/drawing/2014/main" id="{D1539E0B-67A2-0FC3-E21E-2DE24D28FEE8}"/>
              </a:ext>
            </a:extLst>
          </p:cNvPr>
          <p:cNvSpPr txBox="1"/>
          <p:nvPr/>
        </p:nvSpPr>
        <p:spPr>
          <a:xfrm>
            <a:off x="5781385" y="4681069"/>
            <a:ext cx="108004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Afferent arteriole</a:t>
            </a:r>
            <a:endParaRPr dirty="0"/>
          </a:p>
        </p:txBody>
      </p:sp>
      <p:sp>
        <p:nvSpPr>
          <p:cNvPr id="15" name="Google Shape;101;p1">
            <a:extLst>
              <a:ext uri="{FF2B5EF4-FFF2-40B4-BE49-F238E27FC236}">
                <a16:creationId xmlns:a16="http://schemas.microsoft.com/office/drawing/2014/main" id="{5954A084-40F5-8F96-137B-BA8E71664110}"/>
              </a:ext>
            </a:extLst>
          </p:cNvPr>
          <p:cNvSpPr txBox="1"/>
          <p:nvPr/>
        </p:nvSpPr>
        <p:spPr>
          <a:xfrm>
            <a:off x="5903490" y="638324"/>
            <a:ext cx="11863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Efferent arteriole</a:t>
            </a:r>
            <a:endParaRPr dirty="0"/>
          </a:p>
        </p:txBody>
      </p:sp>
      <p:cxnSp>
        <p:nvCxnSpPr>
          <p:cNvPr id="16" name="Google Shape;112;p1">
            <a:extLst>
              <a:ext uri="{FF2B5EF4-FFF2-40B4-BE49-F238E27FC236}">
                <a16:creationId xmlns:a16="http://schemas.microsoft.com/office/drawing/2014/main" id="{FAF3CAAC-5F52-1796-5ACD-AEDD31EBA899}"/>
              </a:ext>
            </a:extLst>
          </p:cNvPr>
          <p:cNvCxnSpPr/>
          <p:nvPr/>
        </p:nvCxnSpPr>
        <p:spPr>
          <a:xfrm>
            <a:off x="5315668" y="4144160"/>
            <a:ext cx="509030" cy="617282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oval" w="med" len="med"/>
            <a:tailEnd type="none" w="sm" len="sm"/>
          </a:ln>
          <a:effectLst>
            <a:outerShdw dist="25400" dir="5400000" algn="ctr" rotWithShape="0">
              <a:schemeClr val="lt1"/>
            </a:outerShdw>
          </a:effectLst>
        </p:spPr>
      </p:cxnSp>
      <p:cxnSp>
        <p:nvCxnSpPr>
          <p:cNvPr id="17" name="Google Shape;112;p1">
            <a:extLst>
              <a:ext uri="{FF2B5EF4-FFF2-40B4-BE49-F238E27FC236}">
                <a16:creationId xmlns:a16="http://schemas.microsoft.com/office/drawing/2014/main" id="{A8D826BB-F90A-B0B0-2C7D-83B18B09DC96}"/>
              </a:ext>
            </a:extLst>
          </p:cNvPr>
          <p:cNvCxnSpPr>
            <a:cxnSpLocks/>
          </p:cNvCxnSpPr>
          <p:nvPr/>
        </p:nvCxnSpPr>
        <p:spPr>
          <a:xfrm flipV="1">
            <a:off x="5300920" y="811161"/>
            <a:ext cx="627932" cy="30958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oval" w="med" len="med"/>
            <a:tailEnd type="none" w="sm" len="sm"/>
          </a:ln>
          <a:effectLst>
            <a:outerShdw dist="25400" dir="5400000" algn="ctr" rotWithShape="0">
              <a:schemeClr val="lt1"/>
            </a:outerShdw>
          </a:effectLst>
        </p:spPr>
      </p:cxnSp>
      <p:sp>
        <p:nvSpPr>
          <p:cNvPr id="19" name="Google Shape;103;p1">
            <a:extLst>
              <a:ext uri="{FF2B5EF4-FFF2-40B4-BE49-F238E27FC236}">
                <a16:creationId xmlns:a16="http://schemas.microsoft.com/office/drawing/2014/main" id="{94C107A8-A0E6-3701-27A6-BE42FEB41298}"/>
              </a:ext>
            </a:extLst>
          </p:cNvPr>
          <p:cNvSpPr txBox="1"/>
          <p:nvPr/>
        </p:nvSpPr>
        <p:spPr>
          <a:xfrm>
            <a:off x="6737246" y="439936"/>
            <a:ext cx="123168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Renal capsule</a:t>
            </a:r>
            <a:endParaRPr dirty="0"/>
          </a:p>
        </p:txBody>
      </p:sp>
      <p:cxnSp>
        <p:nvCxnSpPr>
          <p:cNvPr id="20" name="Google Shape;102;p1">
            <a:extLst>
              <a:ext uri="{FF2B5EF4-FFF2-40B4-BE49-F238E27FC236}">
                <a16:creationId xmlns:a16="http://schemas.microsoft.com/office/drawing/2014/main" id="{87D4C4DE-3AD0-52A3-709B-4810734E34B5}"/>
              </a:ext>
            </a:extLst>
          </p:cNvPr>
          <p:cNvCxnSpPr>
            <a:cxnSpLocks/>
          </p:cNvCxnSpPr>
          <p:nvPr/>
        </p:nvCxnSpPr>
        <p:spPr>
          <a:xfrm flipV="1">
            <a:off x="7325337" y="1017639"/>
            <a:ext cx="0" cy="516193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oval" w="med" len="med"/>
            <a:tailEnd type="none" w="sm" len="sm"/>
          </a:ln>
          <a:effectLst>
            <a:outerShdw dist="25400" dir="5400000" algn="ctr" rotWithShape="0">
              <a:schemeClr val="lt1"/>
            </a:outerShdw>
          </a:effectLst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96B6D45-D815-C2AA-1C10-ADADEE884E76}"/>
              </a:ext>
            </a:extLst>
          </p:cNvPr>
          <p:cNvCxnSpPr>
            <a:cxnSpLocks/>
          </p:cNvCxnSpPr>
          <p:nvPr/>
        </p:nvCxnSpPr>
        <p:spPr>
          <a:xfrm>
            <a:off x="2669460" y="3613355"/>
            <a:ext cx="0" cy="3097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92AE9DE-657C-9F33-0548-FFF7FDD1D649}"/>
              </a:ext>
            </a:extLst>
          </p:cNvPr>
          <p:cNvCxnSpPr>
            <a:cxnSpLocks/>
          </p:cNvCxnSpPr>
          <p:nvPr/>
        </p:nvCxnSpPr>
        <p:spPr>
          <a:xfrm flipV="1">
            <a:off x="2703872" y="4753896"/>
            <a:ext cx="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C4CA9E5-651D-DA64-738C-8F64644070DA}"/>
              </a:ext>
            </a:extLst>
          </p:cNvPr>
          <p:cNvCxnSpPr>
            <a:cxnSpLocks/>
          </p:cNvCxnSpPr>
          <p:nvPr/>
        </p:nvCxnSpPr>
        <p:spPr>
          <a:xfrm>
            <a:off x="1951704" y="4326193"/>
            <a:ext cx="34904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FFF0DE6-7E45-833A-D9CD-B626D479FB40}"/>
              </a:ext>
            </a:extLst>
          </p:cNvPr>
          <p:cNvCxnSpPr>
            <a:cxnSpLocks/>
          </p:cNvCxnSpPr>
          <p:nvPr/>
        </p:nvCxnSpPr>
        <p:spPr>
          <a:xfrm flipH="1">
            <a:off x="3057832" y="4345858"/>
            <a:ext cx="34904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Google Shape;99;p1">
            <a:extLst>
              <a:ext uri="{FF2B5EF4-FFF2-40B4-BE49-F238E27FC236}">
                <a16:creationId xmlns:a16="http://schemas.microsoft.com/office/drawing/2014/main" id="{ECFBA547-D02A-D5FA-701F-E3CA2D2FE5BD}"/>
              </a:ext>
            </a:extLst>
          </p:cNvPr>
          <p:cNvSpPr txBox="1"/>
          <p:nvPr/>
        </p:nvSpPr>
        <p:spPr>
          <a:xfrm>
            <a:off x="1848482" y="3107908"/>
            <a:ext cx="179437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Vasoconstriction</a:t>
            </a:r>
            <a:endParaRPr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C4D96D6-B8C9-60E5-7500-EAD479D85D3A}"/>
              </a:ext>
            </a:extLst>
          </p:cNvPr>
          <p:cNvCxnSpPr>
            <a:cxnSpLocks/>
          </p:cNvCxnSpPr>
          <p:nvPr/>
        </p:nvCxnSpPr>
        <p:spPr>
          <a:xfrm flipH="1" flipV="1">
            <a:off x="2959510" y="4601497"/>
            <a:ext cx="285136" cy="1917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21B7FFF-2A4B-0A39-36F8-AA0164FD3EE1}"/>
              </a:ext>
            </a:extLst>
          </p:cNvPr>
          <p:cNvCxnSpPr>
            <a:cxnSpLocks/>
          </p:cNvCxnSpPr>
          <p:nvPr/>
        </p:nvCxnSpPr>
        <p:spPr>
          <a:xfrm flipV="1">
            <a:off x="2153265" y="4621162"/>
            <a:ext cx="235975" cy="2458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804DFFF-C21A-6A90-7D0F-F9C45A1A07FE}"/>
              </a:ext>
            </a:extLst>
          </p:cNvPr>
          <p:cNvCxnSpPr>
            <a:cxnSpLocks/>
          </p:cNvCxnSpPr>
          <p:nvPr/>
        </p:nvCxnSpPr>
        <p:spPr>
          <a:xfrm>
            <a:off x="2153265" y="3834581"/>
            <a:ext cx="255639" cy="2163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DAB9DE6-1FE8-CA02-55C2-1106078FC786}"/>
              </a:ext>
            </a:extLst>
          </p:cNvPr>
          <p:cNvCxnSpPr>
            <a:cxnSpLocks/>
          </p:cNvCxnSpPr>
          <p:nvPr/>
        </p:nvCxnSpPr>
        <p:spPr>
          <a:xfrm flipH="1">
            <a:off x="2959510" y="3893575"/>
            <a:ext cx="255638" cy="1917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707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92</Words>
  <Application>Microsoft Macintosh PowerPoint</Application>
  <PresentationFormat>Widescreen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Georgia</vt:lpstr>
      <vt:lpstr>Helvetica Neue</vt:lpstr>
      <vt:lpstr>Poppins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Anita Woods</dc:creator>
  <cp:lastModifiedBy>Anita Woods</cp:lastModifiedBy>
  <cp:revision>2</cp:revision>
  <dcterms:created xsi:type="dcterms:W3CDTF">2026-05-27T15:27:52Z</dcterms:created>
  <dcterms:modified xsi:type="dcterms:W3CDTF">2026-05-27T15:46:30Z</dcterms:modified>
</cp:coreProperties>
</file>