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79000"/>
  </p:normalViewPr>
  <p:slideViewPr>
    <p:cSldViewPr snapToGrid="0">
      <p:cViewPr varScale="1">
        <p:scale>
          <a:sx n="90" d="100"/>
          <a:sy n="90" d="100"/>
        </p:scale>
        <p:origin x="1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75092-0E2E-AB4C-B05E-3305618B31E8}" type="datetimeFigureOut">
              <a:rPr lang="en-US" smtClean="0"/>
              <a:t>5/25/26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A28FF-AB08-BB49-A4F6-4A2D6FFBE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Diagram Title:</a:t>
            </a:r>
            <a:r>
              <a:rPr lang="en-US" dirty="0"/>
              <a:t> </a:t>
            </a:r>
            <a:r>
              <a:rPr lang="en-US" i="1" dirty="0"/>
              <a:t>Transport in the Nephron Tubule</a:t>
            </a:r>
            <a:br>
              <a:rPr lang="en-US" i="1" dirty="0"/>
            </a:b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Description</a:t>
            </a:r>
            <a:r>
              <a:rPr lang="en-US" dirty="0"/>
              <a:t>: This diagram supports the teaching of various types of tubule transport. Utilize these protein carriers and channels to highlight the various mechanisms of transport in the various segments of the </a:t>
            </a:r>
            <a:r>
              <a:rPr lang="en-US"/>
              <a:t>nephron tubule.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Usage &amp; Licensing:</a:t>
            </a:r>
            <a:br>
              <a:rPr lang="en-US" dirty="0"/>
            </a:br>
            <a:r>
              <a:rPr lang="en-US" dirty="0"/>
              <a:t>This diagram is licensed under CC BY-NC-ND 4.0. </a:t>
            </a:r>
            <a:br>
              <a:rPr lang="en-US" dirty="0"/>
            </a:br>
            <a:r>
              <a:rPr lang="en-US" dirty="0"/>
              <a:t>You may add or remove labels, rearrange layers, or adapt layout for educational use.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Attribution: Danielle Xin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A28FF-AB08-BB49-A4F6-4A2D6FFBEF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0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A7BD-E124-BE82-E829-B5AA98C05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C9B7C-CC87-A439-12A6-9CE6D8533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C65B2-C512-4E10-0312-525C4282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88B4-20A7-51DC-9DCE-245F9F41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E1F82-E20E-767A-1B2D-B4902996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8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DF55-6B3D-3EC4-0C79-184683FB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E4531-46DF-712A-119E-21DBFFEB9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5EBF7-6B53-015C-C319-EC34EEF9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8EAFB-E804-C685-D9DD-8741BA87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CBB6-0BB4-7A1A-6928-459FB61B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3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5F23F-3643-203C-3775-1845638BB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2BD7B-2CD1-8A12-2793-FF69E15D2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4BD8F-F137-3BE8-A37F-FB4E803F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026F-4870-0B47-22E7-79738FC2E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B292B-83B6-0141-E0D4-A559A6527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1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A04C-024E-4E18-5389-3BC390AE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0708-166D-B96F-D082-EA0E6C0F5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3FCE2-D80B-F7D1-D034-10A93D42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79EF7-BFE8-8DED-EEBF-937E9597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136CC-331A-13D1-C123-FF9DAAA1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3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EAD7-85D9-F1DE-6E88-EA6220B2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8DC6B-5EE4-3B78-B1AD-317C1EA98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A175F-CA3F-F89F-C642-37A177F0E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0022E-34B9-60DB-BA9C-6F74FF48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A30C-8E7B-1062-210A-8B98523C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30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0730-D1A4-8A7C-B9C7-F7AD30CF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4BB95-3EE4-160E-4799-5F4032A19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4E5DB-90CB-EE9F-D08D-7FD5FCCF1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E06E3-A5E3-ECCE-6044-4AEC85AB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BBB0-1D56-7EF6-A6BE-0D680213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43173-B469-4E74-3183-28561525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5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DC9E-3C8F-4C2C-4A40-F21186BF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DDD09-2F16-7EF2-CDB4-E6F5BA14D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E4E6D-669D-A1F2-48F5-246D32E11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3B41-9B04-3867-986B-6497E4BB5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58E98-5A1B-08AC-8AB9-02E2F547F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118B54-EF13-3BF8-BFC0-0E60E540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AE88CD-4532-EF0B-E25B-D99A2CD4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E3D3A-11C5-0D73-517C-6B71B598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6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5046B-8953-E885-DA00-3C943E4C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2F951-4993-1436-CF1F-4A0A3BD9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870D7-6971-0A20-1EE3-5ED59966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80C49-33E9-B07D-0792-A5E4C01E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6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04DAF-D0E6-5210-2F39-DCE9339A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723E5-73B0-8339-9EFA-B8808E9B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457EB-BA6E-DCF8-A69C-348CD938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8F7A-2AE0-B559-802F-398432F4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46EE-2951-6389-50C7-77A6F8E86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B73BF-AEEA-00B6-7BD7-1ACE8BB3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31DDF-4344-1495-3329-3E19EC96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ACAE3-90DF-F5F2-FF86-B8A52007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D3EA0-6B21-ABE8-2A48-A0BC85A1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2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CD3D8-6A0D-2A5E-1974-7F606B3D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78E2B-115F-DFCF-01AA-B291D8062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3BF20-8CDA-F7E8-FF9E-5BAEE9496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ED2D0-D9C5-6DD1-AA54-36B41C26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132B9-12D1-D5A9-7727-BD9B87A4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A9471-4217-EAEB-07D8-C37A9767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4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91057-4963-66C2-058C-4EF796EC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209CD-30C9-A533-47E8-F7ABAE27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889F9-A0F4-0E47-4CB2-92BE0ADF2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AC7DF9-8E9F-B84E-9B2C-392BEE7B112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B18E2-73A7-11CC-8CF8-5CD547F1F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28FC-BF74-5E92-727D-6A83C445B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A741F3-89CC-F64B-8A25-A4D5CD289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0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structure with circles&#10;&#10;AI-generated content may be incorrect.">
            <a:extLst>
              <a:ext uri="{FF2B5EF4-FFF2-40B4-BE49-F238E27FC236}">
                <a16:creationId xmlns:a16="http://schemas.microsoft.com/office/drawing/2014/main" id="{D222A5A1-CFD9-F6EE-087F-BC3938048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0" t="19640" r="7053" b="18558"/>
          <a:stretch>
            <a:fillRect/>
          </a:stretch>
        </p:blipFill>
        <p:spPr>
          <a:xfrm>
            <a:off x="4955937" y="539736"/>
            <a:ext cx="7036549" cy="5535634"/>
          </a:xfrm>
          <a:prstGeom prst="rect">
            <a:avLst/>
          </a:prstGeom>
        </p:spPr>
      </p:pic>
      <p:pic>
        <p:nvPicPr>
          <p:cNvPr id="9" name="Picture 8" descr="A red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4865B740-F12F-1BE1-417C-0CCF2101C7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3" t="3049" r="57008" b="63284"/>
          <a:stretch>
            <a:fillRect/>
          </a:stretch>
        </p:blipFill>
        <p:spPr>
          <a:xfrm>
            <a:off x="2482147" y="2685468"/>
            <a:ext cx="1159097" cy="70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CF0F64-2525-B672-1D24-35E388CC69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32" t="52901" r="54586" b="12485"/>
          <a:stretch>
            <a:fillRect/>
          </a:stretch>
        </p:blipFill>
        <p:spPr>
          <a:xfrm>
            <a:off x="2467859" y="3423835"/>
            <a:ext cx="1159098" cy="725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B67B8C-7B8F-CF6C-75FD-24AFAF1A40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138" t="3483" r="8163" b="60596"/>
          <a:stretch>
            <a:fillRect/>
          </a:stretch>
        </p:blipFill>
        <p:spPr>
          <a:xfrm>
            <a:off x="3794916" y="2647088"/>
            <a:ext cx="1159098" cy="747075"/>
          </a:xfrm>
          <a:prstGeom prst="rect">
            <a:avLst/>
          </a:prstGeom>
        </p:spPr>
      </p:pic>
      <p:pic>
        <p:nvPicPr>
          <p:cNvPr id="15" name="Picture 14" descr="A green rectangular object on a black background&#10;&#10;AI-generated content may be incorrect.">
            <a:extLst>
              <a:ext uri="{FF2B5EF4-FFF2-40B4-BE49-F238E27FC236}">
                <a16:creationId xmlns:a16="http://schemas.microsoft.com/office/drawing/2014/main" id="{CA8731E3-D461-FF0B-CAF1-1FC2617E5A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774" t="52901" r="7527" b="12049"/>
          <a:stretch>
            <a:fillRect/>
          </a:stretch>
        </p:blipFill>
        <p:spPr>
          <a:xfrm>
            <a:off x="3775702" y="3399621"/>
            <a:ext cx="1187897" cy="747076"/>
          </a:xfrm>
          <a:prstGeom prst="rect">
            <a:avLst/>
          </a:prstGeom>
        </p:spPr>
      </p:pic>
      <p:pic>
        <p:nvPicPr>
          <p:cNvPr id="17" name="Picture 16" descr="A green circle in the dark&#10;&#10;AI-generated content may be incorrect.">
            <a:extLst>
              <a:ext uri="{FF2B5EF4-FFF2-40B4-BE49-F238E27FC236}">
                <a16:creationId xmlns:a16="http://schemas.microsoft.com/office/drawing/2014/main" id="{455485DD-EE4A-F38F-800E-3C7A15FFDB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516" t="75135" r="12808" b="3964"/>
          <a:stretch>
            <a:fillRect/>
          </a:stretch>
        </p:blipFill>
        <p:spPr>
          <a:xfrm>
            <a:off x="1285134" y="3792865"/>
            <a:ext cx="1185597" cy="935573"/>
          </a:xfrm>
          <a:prstGeom prst="rect">
            <a:avLst/>
          </a:prstGeom>
        </p:spPr>
      </p:pic>
      <p:pic>
        <p:nvPicPr>
          <p:cNvPr id="19" name="Picture 18" descr="A purple oval in the dark&#10;&#10;AI-generated content may be incorrect.">
            <a:extLst>
              <a:ext uri="{FF2B5EF4-FFF2-40B4-BE49-F238E27FC236}">
                <a16:creationId xmlns:a16="http://schemas.microsoft.com/office/drawing/2014/main" id="{5D444C3E-42D2-08A5-1D2F-B239AB39F83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1809" t="51351" r="13752" b="28313"/>
          <a:stretch>
            <a:fillRect/>
          </a:stretch>
        </p:blipFill>
        <p:spPr>
          <a:xfrm>
            <a:off x="10920" y="3821439"/>
            <a:ext cx="1166432" cy="901679"/>
          </a:xfrm>
          <a:prstGeom prst="rect">
            <a:avLst/>
          </a:prstGeom>
        </p:spPr>
      </p:pic>
      <p:pic>
        <p:nvPicPr>
          <p:cNvPr id="21" name="Picture 20" descr="A blue oval in the dark&#10;&#10;AI-generated content may be incorrect.">
            <a:extLst>
              <a:ext uri="{FF2B5EF4-FFF2-40B4-BE49-F238E27FC236}">
                <a16:creationId xmlns:a16="http://schemas.microsoft.com/office/drawing/2014/main" id="{660C1A21-F89C-7A1F-5F91-068034F15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2033" t="28313" r="13897" b="51647"/>
          <a:stretch>
            <a:fillRect/>
          </a:stretch>
        </p:blipFill>
        <p:spPr>
          <a:xfrm>
            <a:off x="1231509" y="2958958"/>
            <a:ext cx="1170918" cy="901679"/>
          </a:xfrm>
          <a:prstGeom prst="rect">
            <a:avLst/>
          </a:prstGeom>
        </p:spPr>
      </p:pic>
      <p:pic>
        <p:nvPicPr>
          <p:cNvPr id="23" name="Picture 22" descr="A orange oval object in the sky&#10;&#10;AI-generated content may be incorrect.">
            <a:extLst>
              <a:ext uri="{FF2B5EF4-FFF2-40B4-BE49-F238E27FC236}">
                <a16:creationId xmlns:a16="http://schemas.microsoft.com/office/drawing/2014/main" id="{DADE7145-2743-373E-31C6-CC3A9D35B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0000" t="4264" r="14824" b="76162"/>
          <a:stretch>
            <a:fillRect/>
          </a:stretch>
        </p:blipFill>
        <p:spPr>
          <a:xfrm>
            <a:off x="0" y="2121504"/>
            <a:ext cx="1220214" cy="888949"/>
          </a:xfrm>
          <a:prstGeom prst="rect">
            <a:avLst/>
          </a:prstGeom>
        </p:spPr>
      </p:pic>
      <p:pic>
        <p:nvPicPr>
          <p:cNvPr id="25" name="Picture 2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CC0514A5-3275-A50F-9066-F38DFE49F55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889" t="76956" r="59257" b="3636"/>
          <a:stretch>
            <a:fillRect/>
          </a:stretch>
        </p:blipFill>
        <p:spPr>
          <a:xfrm>
            <a:off x="1370257" y="4683091"/>
            <a:ext cx="1158227" cy="888949"/>
          </a:xfrm>
          <a:prstGeom prst="rect">
            <a:avLst/>
          </a:prstGeom>
        </p:spPr>
      </p:pic>
      <p:pic>
        <p:nvPicPr>
          <p:cNvPr id="27" name="Picture 26" descr="A blue oval in the dark&#10;&#10;AI-generated content may be incorrect.">
            <a:extLst>
              <a:ext uri="{FF2B5EF4-FFF2-40B4-BE49-F238E27FC236}">
                <a16:creationId xmlns:a16="http://schemas.microsoft.com/office/drawing/2014/main" id="{DD7F5C8B-DB5C-5651-9131-8BD63D80BAB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154" t="53738" r="59257" b="26666"/>
          <a:stretch>
            <a:fillRect/>
          </a:stretch>
        </p:blipFill>
        <p:spPr>
          <a:xfrm>
            <a:off x="1238847" y="2107216"/>
            <a:ext cx="1163883" cy="888949"/>
          </a:xfrm>
          <a:prstGeom prst="rect">
            <a:avLst/>
          </a:prstGeom>
        </p:spPr>
      </p:pic>
      <p:pic>
        <p:nvPicPr>
          <p:cNvPr id="29" name="Picture 28" descr="A red oval in the sky&#10;&#10;AI-generated content may be incorrect.">
            <a:extLst>
              <a:ext uri="{FF2B5EF4-FFF2-40B4-BE49-F238E27FC236}">
                <a16:creationId xmlns:a16="http://schemas.microsoft.com/office/drawing/2014/main" id="{6401B279-A426-957F-D735-CE1ED227D0D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625" t="28283" r="59786" b="51717"/>
          <a:stretch>
            <a:fillRect/>
          </a:stretch>
        </p:blipFill>
        <p:spPr>
          <a:xfrm>
            <a:off x="42217" y="2979394"/>
            <a:ext cx="1164358" cy="901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CD1413C-585E-D251-F07C-E7B0D791575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997" t="3548" r="60050" b="75959"/>
          <a:stretch>
            <a:fillRect/>
          </a:stretch>
        </p:blipFill>
        <p:spPr>
          <a:xfrm>
            <a:off x="46920" y="4649197"/>
            <a:ext cx="1154950" cy="912629"/>
          </a:xfrm>
          <a:prstGeom prst="rect">
            <a:avLst/>
          </a:prstGeom>
        </p:spPr>
      </p:pic>
      <p:pic>
        <p:nvPicPr>
          <p:cNvPr id="2" name="Picture 1" descr="A red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B1AC2687-AFC3-8E3B-5CBA-3E92F38EC11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2363" t="3049" r="57008" b="63284"/>
          <a:stretch>
            <a:fillRect/>
          </a:stretch>
        </p:blipFill>
        <p:spPr>
          <a:xfrm>
            <a:off x="3807189" y="4148692"/>
            <a:ext cx="1159097" cy="701428"/>
          </a:xfrm>
          <a:prstGeom prst="rect">
            <a:avLst/>
          </a:prstGeom>
        </p:spPr>
      </p:pic>
      <p:pic>
        <p:nvPicPr>
          <p:cNvPr id="3" name="Picture 2" descr="A red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2EE4CBD9-AE91-53C2-71B0-C41AC54294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363" t="3049" r="57008" b="63284"/>
          <a:stretch>
            <a:fillRect/>
          </a:stretch>
        </p:blipFill>
        <p:spPr>
          <a:xfrm>
            <a:off x="2465727" y="4148763"/>
            <a:ext cx="1159097" cy="701428"/>
          </a:xfrm>
          <a:prstGeom prst="rect">
            <a:avLst/>
          </a:prstGeom>
        </p:spPr>
      </p:pic>
      <p:sp>
        <p:nvSpPr>
          <p:cNvPr id="6" name="Google Shape;95;p1">
            <a:extLst>
              <a:ext uri="{FF2B5EF4-FFF2-40B4-BE49-F238E27FC236}">
                <a16:creationId xmlns:a16="http://schemas.microsoft.com/office/drawing/2014/main" id="{ECB4ACA3-FDD1-D79F-C8F2-35B89849D0BC}"/>
              </a:ext>
            </a:extLst>
          </p:cNvPr>
          <p:cNvSpPr/>
          <p:nvPr/>
        </p:nvSpPr>
        <p:spPr>
          <a:xfrm>
            <a:off x="0" y="6255834"/>
            <a:ext cx="12192000" cy="602166"/>
          </a:xfrm>
          <a:prstGeom prst="rect">
            <a:avLst/>
          </a:prstGeom>
          <a:solidFill>
            <a:srgbClr val="F1EEFF"/>
          </a:solidFill>
          <a:ln w="19050" cap="flat" cmpd="sng">
            <a:solidFill>
              <a:srgbClr val="F1EE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6;p1" descr="A sign with a person and dollar symbol&#10;&#10;AI-generated content may be incorrect.">
            <a:extLst>
              <a:ext uri="{FF2B5EF4-FFF2-40B4-BE49-F238E27FC236}">
                <a16:creationId xmlns:a16="http://schemas.microsoft.com/office/drawing/2014/main" id="{6A474D34-5FD4-3E5E-1F20-ABCD5A65997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283985" y="6301129"/>
            <a:ext cx="847592" cy="2975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7;p1">
            <a:extLst>
              <a:ext uri="{FF2B5EF4-FFF2-40B4-BE49-F238E27FC236}">
                <a16:creationId xmlns:a16="http://schemas.microsoft.com/office/drawing/2014/main" id="{4666A87A-F98A-EB3F-555D-B8A3B208588A}"/>
              </a:ext>
            </a:extLst>
          </p:cNvPr>
          <p:cNvSpPr txBox="1"/>
          <p:nvPr/>
        </p:nvSpPr>
        <p:spPr>
          <a:xfrm>
            <a:off x="10424141" y="6589477"/>
            <a:ext cx="149054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Artist: Danielle Xin</a:t>
            </a:r>
            <a:endParaRPr/>
          </a:p>
        </p:txBody>
      </p:sp>
      <p:sp>
        <p:nvSpPr>
          <p:cNvPr id="10" name="Google Shape;98;p1">
            <a:extLst>
              <a:ext uri="{FF2B5EF4-FFF2-40B4-BE49-F238E27FC236}">
                <a16:creationId xmlns:a16="http://schemas.microsoft.com/office/drawing/2014/main" id="{A1E9DC0C-4481-211A-5FC6-EC64FD6FECDB}"/>
              </a:ext>
            </a:extLst>
          </p:cNvPr>
          <p:cNvSpPr txBox="1"/>
          <p:nvPr/>
        </p:nvSpPr>
        <p:spPr>
          <a:xfrm>
            <a:off x="10417056" y="6266480"/>
            <a:ext cx="90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EveryBody Physiology</a:t>
            </a:r>
            <a:endParaRPr sz="1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0;p1">
            <a:extLst>
              <a:ext uri="{FF2B5EF4-FFF2-40B4-BE49-F238E27FC236}">
                <a16:creationId xmlns:a16="http://schemas.microsoft.com/office/drawing/2014/main" id="{29EE9E5C-DF24-D2A3-C66E-6645C14D62A4}"/>
              </a:ext>
            </a:extLst>
          </p:cNvPr>
          <p:cNvSpPr txBox="1"/>
          <p:nvPr/>
        </p:nvSpPr>
        <p:spPr>
          <a:xfrm>
            <a:off x="0" y="0"/>
            <a:ext cx="37849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74F6A"/>
                </a:solidFill>
                <a:latin typeface="Georgia"/>
                <a:ea typeface="Georgia"/>
                <a:cs typeface="Georgia"/>
                <a:sym typeface="Georgia"/>
              </a:rPr>
              <a:t>Transport in the Nephron Tubule</a:t>
            </a:r>
            <a:endParaRPr sz="1800" dirty="0">
              <a:solidFill>
                <a:srgbClr val="074F6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959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9541</TotalTime>
  <Words>93</Words>
  <Application>Microsoft Macintosh PowerPoint</Application>
  <PresentationFormat>Widescreen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Georgia</vt:lpstr>
      <vt:lpstr>Helvetica Neue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Danielle Dan-Ning Xin</dc:creator>
  <cp:lastModifiedBy>Anita Woods</cp:lastModifiedBy>
  <cp:revision>5</cp:revision>
  <dcterms:created xsi:type="dcterms:W3CDTF">2026-05-24T21:07:17Z</dcterms:created>
  <dcterms:modified xsi:type="dcterms:W3CDTF">2026-06-01T01:35:28Z</dcterms:modified>
</cp:coreProperties>
</file>