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37"/>
    <p:restoredTop sz="73272"/>
  </p:normalViewPr>
  <p:slideViewPr>
    <p:cSldViewPr snapToGrid="0">
      <p:cViewPr varScale="1">
        <p:scale>
          <a:sx n="84" d="100"/>
          <a:sy n="84" d="100"/>
        </p:scale>
        <p:origin x="584" y="184"/>
      </p:cViewPr>
      <p:guideLst/>
    </p:cSldViewPr>
  </p:slideViewPr>
  <p:notesTextViewPr>
    <p:cViewPr>
      <p:scale>
        <a:sx n="1" d="1"/>
        <a:sy n="1" d="1"/>
      </p:scale>
      <p:origin x="0" y="-32"/>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48C07-6786-4B43-BD69-56E38E203B61}" type="datetimeFigureOut">
              <a:rPr lang="en-US" smtClean="0"/>
              <a:t>5/31/26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F3E4C-4169-3249-97B8-ACBF7DEE2FEB}" type="slidenum">
              <a:rPr lang="en-US" smtClean="0"/>
              <a:t>‹#›</a:t>
            </a:fld>
            <a:endParaRPr lang="en-US"/>
          </a:p>
        </p:txBody>
      </p:sp>
    </p:spTree>
    <p:extLst>
      <p:ext uri="{BB962C8B-B14F-4D97-AF65-F5344CB8AC3E}">
        <p14:creationId xmlns:p14="http://schemas.microsoft.com/office/powerpoint/2010/main" val="5140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Diagram Title:</a:t>
            </a:r>
            <a:r>
              <a:rPr lang="en-US" dirty="0"/>
              <a:t> </a:t>
            </a:r>
            <a:r>
              <a:rPr lang="en-US" i="1" dirty="0"/>
              <a:t>Transport of the Thick Ascending Limb of the Nephron Loop</a:t>
            </a:r>
            <a:br>
              <a:rPr lang="en-US" i="1" dirty="0"/>
            </a:br>
            <a:endParaRPr lang="en-US" dirty="0"/>
          </a:p>
          <a:p>
            <a:pPr marL="0" lvl="0" indent="0" algn="l" rtl="0">
              <a:spcBef>
                <a:spcPts val="0"/>
              </a:spcBef>
              <a:spcAft>
                <a:spcPts val="0"/>
              </a:spcAft>
              <a:buNone/>
            </a:pPr>
            <a:r>
              <a:rPr lang="en-US" b="1" dirty="0"/>
              <a:t>Description</a:t>
            </a:r>
            <a:r>
              <a:rPr lang="en-US" dirty="0"/>
              <a:t>: This diagram depicts a cross-section of the thick limb portion of the ascending limb of the nephron loop with some of the major transport that occurs in this tubule region. Apical transporters include the ion multiplier, also known as the sodium/chloride/potassium cotransporter (NKCC2), and potassium channels. The basolateral membrane expresses a potassium/chloride symporter and chloride channels, as well as the sodium/potassium ATPase. Paracellular reabsorption allows for the movement of sodium and the divalent cations, magnesium and calcium. </a:t>
            </a:r>
          </a:p>
          <a:p>
            <a:pPr marL="0" lvl="0" indent="0" algn="l" rtl="0">
              <a:spcBef>
                <a:spcPts val="0"/>
              </a:spcBef>
              <a:spcAft>
                <a:spcPts val="0"/>
              </a:spcAft>
              <a:buNone/>
            </a:pPr>
            <a:endParaRPr lang="en-US" i="1" dirty="0"/>
          </a:p>
          <a:p>
            <a:pPr marL="0" lvl="0" indent="0" algn="l" rtl="0">
              <a:spcBef>
                <a:spcPts val="0"/>
              </a:spcBef>
              <a:spcAft>
                <a:spcPts val="0"/>
              </a:spcAft>
              <a:buNone/>
            </a:pPr>
            <a:r>
              <a:rPr lang="en-US" b="1" dirty="0"/>
              <a:t>Usage &amp; Licensing:</a:t>
            </a:r>
            <a:br>
              <a:rPr lang="en-US" dirty="0"/>
            </a:br>
            <a:r>
              <a:rPr lang="en-US" dirty="0"/>
              <a:t>This diagram is licensed under CC BY-NC-ND 4.0. </a:t>
            </a:r>
            <a:br>
              <a:rPr lang="en-US" dirty="0"/>
            </a:br>
            <a:r>
              <a:rPr lang="en-US" dirty="0"/>
              <a:t>You may add or remove labels, rearrange layers, or adapt layout for educational use. </a:t>
            </a:r>
          </a:p>
          <a:p>
            <a:pPr marL="0" lvl="0" indent="0" algn="l" rtl="0">
              <a:spcBef>
                <a:spcPts val="0"/>
              </a:spcBef>
              <a:spcAft>
                <a:spcPts val="0"/>
              </a:spcAft>
              <a:buNone/>
            </a:pPr>
            <a:r>
              <a:rPr lang="en-US" dirty="0"/>
              <a:t>Attribution: Danielle Xin</a:t>
            </a:r>
          </a:p>
          <a:p>
            <a:endParaRPr lang="en-US" dirty="0"/>
          </a:p>
        </p:txBody>
      </p:sp>
      <p:sp>
        <p:nvSpPr>
          <p:cNvPr id="4" name="Slide Number Placeholder 3"/>
          <p:cNvSpPr>
            <a:spLocks noGrp="1"/>
          </p:cNvSpPr>
          <p:nvPr>
            <p:ph type="sldNum" sz="quarter" idx="5"/>
          </p:nvPr>
        </p:nvSpPr>
        <p:spPr/>
        <p:txBody>
          <a:bodyPr/>
          <a:lstStyle/>
          <a:p>
            <a:fld id="{2BBA28FF-AB08-BB49-A4F6-4A2D6FFBEFEC}" type="slidenum">
              <a:rPr lang="en-US" smtClean="0"/>
              <a:t>1</a:t>
            </a:fld>
            <a:endParaRPr lang="en-US"/>
          </a:p>
        </p:txBody>
      </p:sp>
    </p:spTree>
    <p:extLst>
      <p:ext uri="{BB962C8B-B14F-4D97-AF65-F5344CB8AC3E}">
        <p14:creationId xmlns:p14="http://schemas.microsoft.com/office/powerpoint/2010/main" val="96610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C503-AAE2-610F-730C-2C83346D8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CFF63A-97E5-4357-CD3B-F9729BC55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9DD8A2-5C55-F03C-52A9-3134CBC9F23D}"/>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5" name="Footer Placeholder 4">
            <a:extLst>
              <a:ext uri="{FF2B5EF4-FFF2-40B4-BE49-F238E27FC236}">
                <a16:creationId xmlns:a16="http://schemas.microsoft.com/office/drawing/2014/main" id="{AB919C4F-84E3-6955-FF93-1EABF6793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53179-9C49-23C8-D340-132C2399389C}"/>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81751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8AB4-CB36-FAD0-2D8F-D8F581016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013BC-D7ED-40B5-DDDF-6DA478AFA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9B8BD-6493-8885-F96A-F19D73ECEE47}"/>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5" name="Footer Placeholder 4">
            <a:extLst>
              <a:ext uri="{FF2B5EF4-FFF2-40B4-BE49-F238E27FC236}">
                <a16:creationId xmlns:a16="http://schemas.microsoft.com/office/drawing/2014/main" id="{F3BA1A06-FFC6-0C1A-FF65-D83EEC171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2C10C-E05E-6064-2D69-D254D4052425}"/>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389374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10C98-ED98-57B6-D5DD-3424975816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FAD269-60E1-C637-0442-3E7A0F8C9B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BAB8D-86C2-10AA-2047-CD7B27E0B48C}"/>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5" name="Footer Placeholder 4">
            <a:extLst>
              <a:ext uri="{FF2B5EF4-FFF2-40B4-BE49-F238E27FC236}">
                <a16:creationId xmlns:a16="http://schemas.microsoft.com/office/drawing/2014/main" id="{F080464D-86DE-03AF-9353-9F8994A00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83925-96CC-5831-C6BA-4F5D387C2337}"/>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330760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65E5-B5F1-127B-DDE5-0E91BE7C6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1121B-3893-2335-1E9A-D72D7502F9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9FFD9-0507-21D9-3EB7-AA5CFCF89F15}"/>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5" name="Footer Placeholder 4">
            <a:extLst>
              <a:ext uri="{FF2B5EF4-FFF2-40B4-BE49-F238E27FC236}">
                <a16:creationId xmlns:a16="http://schemas.microsoft.com/office/drawing/2014/main" id="{6D382D10-5805-14F4-A3E4-EF4D851EA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81CB-F564-C09E-ADA9-3E9F38C71FAF}"/>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386686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D8A4-F855-1D1E-9A8E-24D928CBD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3E2A2E-5628-D66E-A62E-DA998097D2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9656D-E8E6-E6C5-AB23-6CB196C070C4}"/>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5" name="Footer Placeholder 4">
            <a:extLst>
              <a:ext uri="{FF2B5EF4-FFF2-40B4-BE49-F238E27FC236}">
                <a16:creationId xmlns:a16="http://schemas.microsoft.com/office/drawing/2014/main" id="{8EC089AC-A08B-8F71-33BF-0291A74D7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B5161-3EF2-EACD-F984-B0567156F0EA}"/>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421331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DAD5-ED12-3F04-8821-286479428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80F79-F405-228E-66D8-E8835DAE0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155E91-F185-E050-A5D5-76810622B1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B2D94-18DF-957F-5C75-DE01A4481030}"/>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6" name="Footer Placeholder 5">
            <a:extLst>
              <a:ext uri="{FF2B5EF4-FFF2-40B4-BE49-F238E27FC236}">
                <a16:creationId xmlns:a16="http://schemas.microsoft.com/office/drawing/2014/main" id="{C39549C8-22CF-546C-9B8F-1F41548C4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F6F6E-FA65-E4B1-EA73-595396D541AC}"/>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110960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2577-0C5D-B203-9C08-E9B6382AB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7609F-E249-433B-2D4B-FEBCD2E6D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890F23-884F-A066-4361-042EEBEFF8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57223-E99C-3B73-713F-0D754647B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2F37B-97C4-9FE7-BDD7-7766581D6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B5D679-78B6-1207-8ED5-DBD984D6CC58}"/>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8" name="Footer Placeholder 7">
            <a:extLst>
              <a:ext uri="{FF2B5EF4-FFF2-40B4-BE49-F238E27FC236}">
                <a16:creationId xmlns:a16="http://schemas.microsoft.com/office/drawing/2014/main" id="{BFEBED56-F919-7081-5612-848711E440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8F7CDC-8B9F-5425-4A0E-3D7BB9D627AD}"/>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21276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126F-3A12-6FE8-DB9E-06EC0317B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33386D-BA9E-F567-32DA-10316ABDB54C}"/>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4" name="Footer Placeholder 3">
            <a:extLst>
              <a:ext uri="{FF2B5EF4-FFF2-40B4-BE49-F238E27FC236}">
                <a16:creationId xmlns:a16="http://schemas.microsoft.com/office/drawing/2014/main" id="{66CCB7DF-E641-D681-2FC5-674B25D0B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4A97C-0CDC-CE73-8CE1-F1FB2B3045AE}"/>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279134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9D40A-FC08-FC32-7867-F2F6BAA3E2F2}"/>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3" name="Footer Placeholder 2">
            <a:extLst>
              <a:ext uri="{FF2B5EF4-FFF2-40B4-BE49-F238E27FC236}">
                <a16:creationId xmlns:a16="http://schemas.microsoft.com/office/drawing/2014/main" id="{8B462A3C-0B9F-4C14-7BCE-6D6BA0B2E8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192DC6-71F1-1B19-DE3E-FF10DEB8DD4F}"/>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32275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4C3E-A063-D3BE-21CA-80742C1AE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6DBC0F-4891-9A10-6052-3F22772A1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269A3B-7DE0-C078-E245-7793CC514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09C90-0AB0-B651-37CE-9C21AC73AAFB}"/>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6" name="Footer Placeholder 5">
            <a:extLst>
              <a:ext uri="{FF2B5EF4-FFF2-40B4-BE49-F238E27FC236}">
                <a16:creationId xmlns:a16="http://schemas.microsoft.com/office/drawing/2014/main" id="{782BCC58-2FCE-015F-29C9-D5E28C09F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2DEFD-5CAA-905C-7E1A-1AC7C9D35CB5}"/>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324646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5927-8CD3-D04E-8131-FCA4C77D8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0CD3F-354F-CC33-861C-78F0F2E5E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CD4976-6B81-B2F9-23D5-10FE8AAD2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1A448-B823-579F-630B-CB0316B1B656}"/>
              </a:ext>
            </a:extLst>
          </p:cNvPr>
          <p:cNvSpPr>
            <a:spLocks noGrp="1"/>
          </p:cNvSpPr>
          <p:nvPr>
            <p:ph type="dt" sz="half" idx="10"/>
          </p:nvPr>
        </p:nvSpPr>
        <p:spPr/>
        <p:txBody>
          <a:bodyPr/>
          <a:lstStyle/>
          <a:p>
            <a:fld id="{6F069B3A-001E-764C-A631-21C969E71F20}" type="datetimeFigureOut">
              <a:rPr lang="en-US" smtClean="0"/>
              <a:t>5/31/26</a:t>
            </a:fld>
            <a:endParaRPr lang="en-US"/>
          </a:p>
        </p:txBody>
      </p:sp>
      <p:sp>
        <p:nvSpPr>
          <p:cNvPr id="6" name="Footer Placeholder 5">
            <a:extLst>
              <a:ext uri="{FF2B5EF4-FFF2-40B4-BE49-F238E27FC236}">
                <a16:creationId xmlns:a16="http://schemas.microsoft.com/office/drawing/2014/main" id="{CACA0D81-2A09-5A75-B46B-7CA9816C1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2FFB7-4481-2171-F46D-6C93796EAFA4}"/>
              </a:ext>
            </a:extLst>
          </p:cNvPr>
          <p:cNvSpPr>
            <a:spLocks noGrp="1"/>
          </p:cNvSpPr>
          <p:nvPr>
            <p:ph type="sldNum" sz="quarter" idx="12"/>
          </p:nvPr>
        </p:nvSpPr>
        <p:spPr/>
        <p:txBody>
          <a:bodyPr/>
          <a:lstStyle/>
          <a:p>
            <a:fld id="{B0A244CB-6643-A645-86FE-199D6C4F19E9}" type="slidenum">
              <a:rPr lang="en-US" smtClean="0"/>
              <a:t>‹#›</a:t>
            </a:fld>
            <a:endParaRPr lang="en-US"/>
          </a:p>
        </p:txBody>
      </p:sp>
    </p:spTree>
    <p:extLst>
      <p:ext uri="{BB962C8B-B14F-4D97-AF65-F5344CB8AC3E}">
        <p14:creationId xmlns:p14="http://schemas.microsoft.com/office/powerpoint/2010/main" val="25357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515C7-7034-B265-5105-AFAC98434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42A45-F1E4-93A2-1D97-2C70F1890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8A3B9-8B8B-1FC7-2489-1A1C85170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069B3A-001E-764C-A631-21C969E71F20}" type="datetimeFigureOut">
              <a:rPr lang="en-US" smtClean="0"/>
              <a:t>5/31/26</a:t>
            </a:fld>
            <a:endParaRPr lang="en-US"/>
          </a:p>
        </p:txBody>
      </p:sp>
      <p:sp>
        <p:nvSpPr>
          <p:cNvPr id="5" name="Footer Placeholder 4">
            <a:extLst>
              <a:ext uri="{FF2B5EF4-FFF2-40B4-BE49-F238E27FC236}">
                <a16:creationId xmlns:a16="http://schemas.microsoft.com/office/drawing/2014/main" id="{30CE8849-D42F-F05D-B363-D4FACA8DC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8AAA4C-0C33-68E1-00FA-066583A72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A244CB-6643-A645-86FE-199D6C4F19E9}" type="slidenum">
              <a:rPr lang="en-US" smtClean="0"/>
              <a:t>‹#›</a:t>
            </a:fld>
            <a:endParaRPr lang="en-US"/>
          </a:p>
        </p:txBody>
      </p:sp>
    </p:spTree>
    <p:extLst>
      <p:ext uri="{BB962C8B-B14F-4D97-AF65-F5344CB8AC3E}">
        <p14:creationId xmlns:p14="http://schemas.microsoft.com/office/powerpoint/2010/main" val="148644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section of the nephron tubule, depicting major transporters found in the proximal region of the nephron.">
            <a:extLst>
              <a:ext uri="{FF2B5EF4-FFF2-40B4-BE49-F238E27FC236}">
                <a16:creationId xmlns:a16="http://schemas.microsoft.com/office/drawing/2014/main" id="{D222A5A1-CFD9-F6EE-087F-BC39380481BB}"/>
              </a:ext>
            </a:extLst>
          </p:cNvPr>
          <p:cNvPicPr>
            <a:picLocks noChangeAspect="1"/>
          </p:cNvPicPr>
          <p:nvPr/>
        </p:nvPicPr>
        <p:blipFill>
          <a:blip r:embed="rId3"/>
          <a:srcRect l="8090" t="19640" r="7053" b="18558"/>
          <a:stretch>
            <a:fillRect/>
          </a:stretch>
        </p:blipFill>
        <p:spPr>
          <a:xfrm>
            <a:off x="3089539" y="672084"/>
            <a:ext cx="7036549" cy="5535634"/>
          </a:xfrm>
          <a:prstGeom prst="rect">
            <a:avLst/>
          </a:prstGeom>
        </p:spPr>
      </p:pic>
      <p:sp>
        <p:nvSpPr>
          <p:cNvPr id="4" name="Google Shape;120;p1">
            <a:extLst>
              <a:ext uri="{FF2B5EF4-FFF2-40B4-BE49-F238E27FC236}">
                <a16:creationId xmlns:a16="http://schemas.microsoft.com/office/drawing/2014/main" id="{D5A61CC9-7BD3-31E4-50F4-2E0D3A4CF219}"/>
              </a:ext>
            </a:extLst>
          </p:cNvPr>
          <p:cNvSpPr txBox="1"/>
          <p:nvPr/>
        </p:nvSpPr>
        <p:spPr>
          <a:xfrm>
            <a:off x="0" y="0"/>
            <a:ext cx="3784922"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74F6A"/>
                </a:solidFill>
                <a:latin typeface="Georgia"/>
                <a:ea typeface="Georgia"/>
                <a:cs typeface="Georgia"/>
                <a:sym typeface="Georgia"/>
              </a:rPr>
              <a:t>Transport of the Thick Ascending Limb of the Nephron Loop</a:t>
            </a:r>
            <a:endParaRPr sz="1800" dirty="0">
              <a:solidFill>
                <a:srgbClr val="074F6A"/>
              </a:solidFill>
              <a:latin typeface="Arial"/>
              <a:ea typeface="Arial"/>
              <a:cs typeface="Arial"/>
              <a:sym typeface="Arial"/>
            </a:endParaRPr>
          </a:p>
        </p:txBody>
      </p:sp>
      <p:sp>
        <p:nvSpPr>
          <p:cNvPr id="7" name="Google Shape;106;p1">
            <a:extLst>
              <a:ext uri="{FF2B5EF4-FFF2-40B4-BE49-F238E27FC236}">
                <a16:creationId xmlns:a16="http://schemas.microsoft.com/office/drawing/2014/main" id="{419EFB2C-0707-E520-2CDE-40ED4AFC9F9B}"/>
              </a:ext>
            </a:extLst>
          </p:cNvPr>
          <p:cNvSpPr/>
          <p:nvPr/>
        </p:nvSpPr>
        <p:spPr>
          <a:xfrm rot="10800000">
            <a:off x="2764558" y="3949006"/>
            <a:ext cx="3347483" cy="409433"/>
          </a:xfrm>
          <a:prstGeom prst="rightArrow">
            <a:avLst>
              <a:gd name="adj1" fmla="val 55878"/>
              <a:gd name="adj2" fmla="val 50000"/>
            </a:avLst>
          </a:prstGeom>
          <a:solidFill>
            <a:schemeClr val="accent1">
              <a:lumMod val="75000"/>
            </a:schemeClr>
          </a:solidFill>
          <a:ln w="19050" cap="flat" cmpd="sng">
            <a:solidFill>
              <a:schemeClr val="tx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 name="Google Shape;108;p1">
            <a:extLst>
              <a:ext uri="{FF2B5EF4-FFF2-40B4-BE49-F238E27FC236}">
                <a16:creationId xmlns:a16="http://schemas.microsoft.com/office/drawing/2014/main" id="{1B68E6D5-6FA1-2241-9869-8D60A648087C}"/>
              </a:ext>
            </a:extLst>
          </p:cNvPr>
          <p:cNvCxnSpPr>
            <a:cxnSpLocks/>
          </p:cNvCxnSpPr>
          <p:nvPr/>
        </p:nvCxnSpPr>
        <p:spPr>
          <a:xfrm flipV="1">
            <a:off x="7500687" y="1037968"/>
            <a:ext cx="2149940" cy="1293938"/>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grpSp>
        <p:nvGrpSpPr>
          <p:cNvPr id="47" name="Group 46">
            <a:extLst>
              <a:ext uri="{FF2B5EF4-FFF2-40B4-BE49-F238E27FC236}">
                <a16:creationId xmlns:a16="http://schemas.microsoft.com/office/drawing/2014/main" id="{3A673995-AA14-B8B4-9286-1653D484ED0F}"/>
              </a:ext>
            </a:extLst>
          </p:cNvPr>
          <p:cNvGrpSpPr/>
          <p:nvPr/>
        </p:nvGrpSpPr>
        <p:grpSpPr>
          <a:xfrm>
            <a:off x="9818210" y="4228779"/>
            <a:ext cx="869093" cy="20593"/>
            <a:chOff x="9733004" y="4572001"/>
            <a:chExt cx="869093" cy="20593"/>
          </a:xfrm>
        </p:grpSpPr>
        <p:cxnSp>
          <p:nvCxnSpPr>
            <p:cNvPr id="43" name="Straight Arrow Connector 42">
              <a:extLst>
                <a:ext uri="{FF2B5EF4-FFF2-40B4-BE49-F238E27FC236}">
                  <a16:creationId xmlns:a16="http://schemas.microsoft.com/office/drawing/2014/main" id="{CE266428-8F63-C463-D0DD-C00B67A600EF}"/>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24567EF-9EB3-77A2-D8FB-4DBFD3064A95}"/>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CEF4E3E1-B42F-6FAB-2914-C0F4897EADDB}"/>
              </a:ext>
            </a:extLst>
          </p:cNvPr>
          <p:cNvGrpSpPr/>
          <p:nvPr/>
        </p:nvGrpSpPr>
        <p:grpSpPr>
          <a:xfrm>
            <a:off x="7488193" y="4230131"/>
            <a:ext cx="869093" cy="20593"/>
            <a:chOff x="9733004" y="4572001"/>
            <a:chExt cx="869093" cy="20593"/>
          </a:xfrm>
        </p:grpSpPr>
        <p:cxnSp>
          <p:nvCxnSpPr>
            <p:cNvPr id="49" name="Straight Arrow Connector 48">
              <a:extLst>
                <a:ext uri="{FF2B5EF4-FFF2-40B4-BE49-F238E27FC236}">
                  <a16:creationId xmlns:a16="http://schemas.microsoft.com/office/drawing/2014/main" id="{5CEB38C8-3AE2-E4D4-A202-56FB95922C41}"/>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1135ED2-AA6D-4626-D153-00C9FB96675F}"/>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A08426B1-2546-8C22-20AF-EA7B586B4397}"/>
              </a:ext>
            </a:extLst>
          </p:cNvPr>
          <p:cNvGrpSpPr/>
          <p:nvPr/>
        </p:nvGrpSpPr>
        <p:grpSpPr>
          <a:xfrm>
            <a:off x="7492312" y="4891939"/>
            <a:ext cx="869093" cy="20593"/>
            <a:chOff x="9733004" y="4572001"/>
            <a:chExt cx="869093" cy="20593"/>
          </a:xfrm>
        </p:grpSpPr>
        <p:cxnSp>
          <p:nvCxnSpPr>
            <p:cNvPr id="52" name="Straight Arrow Connector 51">
              <a:extLst>
                <a:ext uri="{FF2B5EF4-FFF2-40B4-BE49-F238E27FC236}">
                  <a16:creationId xmlns:a16="http://schemas.microsoft.com/office/drawing/2014/main" id="{9D1B5DBA-74EF-0717-CE38-E95E1712635D}"/>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81C232FA-5010-0634-48AC-B89284D06F41}"/>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4ADB6BC4-8E59-F45B-321B-65337809D5E9}"/>
              </a:ext>
            </a:extLst>
          </p:cNvPr>
          <p:cNvGrpSpPr/>
          <p:nvPr/>
        </p:nvGrpSpPr>
        <p:grpSpPr>
          <a:xfrm>
            <a:off x="9753598" y="2912077"/>
            <a:ext cx="869093" cy="20593"/>
            <a:chOff x="9733004" y="4572001"/>
            <a:chExt cx="869093" cy="20593"/>
          </a:xfrm>
        </p:grpSpPr>
        <p:cxnSp>
          <p:nvCxnSpPr>
            <p:cNvPr id="55" name="Straight Arrow Connector 54">
              <a:extLst>
                <a:ext uri="{FF2B5EF4-FFF2-40B4-BE49-F238E27FC236}">
                  <a16:creationId xmlns:a16="http://schemas.microsoft.com/office/drawing/2014/main" id="{1E6C8E07-9526-8904-97D2-4365F74F3C21}"/>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77DCC247-E9D6-A0C7-AA20-C11850D1FA45}"/>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58A9B9F7-0167-29A2-8AC6-82188FFD49D6}"/>
              </a:ext>
            </a:extLst>
          </p:cNvPr>
          <p:cNvGrpSpPr/>
          <p:nvPr/>
        </p:nvGrpSpPr>
        <p:grpSpPr>
          <a:xfrm>
            <a:off x="9156357" y="3595817"/>
            <a:ext cx="881448" cy="16473"/>
            <a:chOff x="3468130" y="5828271"/>
            <a:chExt cx="881448" cy="16473"/>
          </a:xfrm>
        </p:grpSpPr>
        <p:cxnSp>
          <p:nvCxnSpPr>
            <p:cNvPr id="64" name="Straight Arrow Connector 63">
              <a:extLst>
                <a:ext uri="{FF2B5EF4-FFF2-40B4-BE49-F238E27FC236}">
                  <a16:creationId xmlns:a16="http://schemas.microsoft.com/office/drawing/2014/main" id="{DF19BF1C-6B2C-F7D0-C3FD-9B8A37862AA2}"/>
                </a:ext>
              </a:extLst>
            </p:cNvPr>
            <p:cNvCxnSpPr>
              <a:cxnSpLocks/>
            </p:cNvCxnSpPr>
            <p:nvPr/>
          </p:nvCxnSpPr>
          <p:spPr>
            <a:xfrm flipH="1">
              <a:off x="3472247" y="5844744"/>
              <a:ext cx="864975"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8788AB8F-2F0A-FB1A-C9CB-DE9226859CD5}"/>
                </a:ext>
              </a:extLst>
            </p:cNvPr>
            <p:cNvCxnSpPr>
              <a:cxnSpLocks/>
            </p:cNvCxnSpPr>
            <p:nvPr/>
          </p:nvCxnSpPr>
          <p:spPr>
            <a:xfrm flipH="1">
              <a:off x="3468130" y="5828271"/>
              <a:ext cx="88144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descr="A purple oval in the dark&#10;&#10;AI-generated content may be incorrect.">
            <a:extLst>
              <a:ext uri="{FF2B5EF4-FFF2-40B4-BE49-F238E27FC236}">
                <a16:creationId xmlns:a16="http://schemas.microsoft.com/office/drawing/2014/main" id="{67B390F6-285C-134C-27E8-A3EE41F27E79}"/>
              </a:ext>
            </a:extLst>
          </p:cNvPr>
          <p:cNvPicPr>
            <a:picLocks noChangeAspect="1"/>
          </p:cNvPicPr>
          <p:nvPr/>
        </p:nvPicPr>
        <p:blipFill>
          <a:blip r:embed="rId4"/>
          <a:srcRect l="51809" t="51351" r="13752" b="28313"/>
          <a:stretch>
            <a:fillRect/>
          </a:stretch>
        </p:blipFill>
        <p:spPr>
          <a:xfrm>
            <a:off x="9298538" y="2797754"/>
            <a:ext cx="1166432" cy="901679"/>
          </a:xfrm>
          <a:prstGeom prst="rect">
            <a:avLst/>
          </a:prstGeom>
        </p:spPr>
      </p:pic>
      <p:cxnSp>
        <p:nvCxnSpPr>
          <p:cNvPr id="70" name="Google Shape;108;p1">
            <a:extLst>
              <a:ext uri="{FF2B5EF4-FFF2-40B4-BE49-F238E27FC236}">
                <a16:creationId xmlns:a16="http://schemas.microsoft.com/office/drawing/2014/main" id="{A9CC77BA-F0A1-FAE4-3235-0D987B4A8CE0}"/>
              </a:ext>
            </a:extLst>
          </p:cNvPr>
          <p:cNvCxnSpPr>
            <a:cxnSpLocks/>
          </p:cNvCxnSpPr>
          <p:nvPr/>
        </p:nvCxnSpPr>
        <p:spPr>
          <a:xfrm flipV="1">
            <a:off x="9926730" y="1767016"/>
            <a:ext cx="440589" cy="667863"/>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sp>
        <p:nvSpPr>
          <p:cNvPr id="72" name="Google Shape;104;p1">
            <a:extLst>
              <a:ext uri="{FF2B5EF4-FFF2-40B4-BE49-F238E27FC236}">
                <a16:creationId xmlns:a16="http://schemas.microsoft.com/office/drawing/2014/main" id="{6F001360-9DB3-4722-0117-9650AAABC5DE}"/>
              </a:ext>
            </a:extLst>
          </p:cNvPr>
          <p:cNvSpPr txBox="1"/>
          <p:nvPr/>
        </p:nvSpPr>
        <p:spPr>
          <a:xfrm>
            <a:off x="9616375" y="545677"/>
            <a:ext cx="13934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Apical Membrane</a:t>
            </a:r>
            <a:endParaRPr dirty="0"/>
          </a:p>
        </p:txBody>
      </p:sp>
      <p:sp>
        <p:nvSpPr>
          <p:cNvPr id="73" name="Google Shape;104;p1">
            <a:extLst>
              <a:ext uri="{FF2B5EF4-FFF2-40B4-BE49-F238E27FC236}">
                <a16:creationId xmlns:a16="http://schemas.microsoft.com/office/drawing/2014/main" id="{4CA84879-3D28-76A3-DCDE-C16FBEA6770F}"/>
              </a:ext>
            </a:extLst>
          </p:cNvPr>
          <p:cNvSpPr txBox="1"/>
          <p:nvPr/>
        </p:nvSpPr>
        <p:spPr>
          <a:xfrm>
            <a:off x="9558710" y="1142920"/>
            <a:ext cx="22404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Basolateral</a:t>
            </a:r>
            <a:r>
              <a:rPr lang="en-US" sz="1800" dirty="0">
                <a:solidFill>
                  <a:schemeClr val="dk1"/>
                </a:solidFill>
                <a:latin typeface="Arial"/>
                <a:ea typeface="Arial"/>
                <a:cs typeface="Arial"/>
                <a:sym typeface="Arial"/>
              </a:rPr>
              <a:t> Membrane</a:t>
            </a:r>
            <a:endParaRPr dirty="0"/>
          </a:p>
        </p:txBody>
      </p:sp>
      <p:sp>
        <p:nvSpPr>
          <p:cNvPr id="74" name="Google Shape;104;p1">
            <a:extLst>
              <a:ext uri="{FF2B5EF4-FFF2-40B4-BE49-F238E27FC236}">
                <a16:creationId xmlns:a16="http://schemas.microsoft.com/office/drawing/2014/main" id="{A538DF76-0BDD-D6C2-8E3B-577B0A654FC0}"/>
              </a:ext>
            </a:extLst>
          </p:cNvPr>
          <p:cNvSpPr txBox="1"/>
          <p:nvPr/>
        </p:nvSpPr>
        <p:spPr>
          <a:xfrm>
            <a:off x="10555488" y="2708108"/>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3 Na</a:t>
            </a:r>
            <a:r>
              <a:rPr lang="en-US" sz="1800" baseline="30000" dirty="0">
                <a:solidFill>
                  <a:schemeClr val="dk1"/>
                </a:solidFill>
                <a:latin typeface="Arial"/>
                <a:ea typeface="Arial"/>
                <a:cs typeface="Arial"/>
                <a:sym typeface="Arial"/>
              </a:rPr>
              <a:t>+</a:t>
            </a:r>
            <a:endParaRPr baseline="30000" dirty="0"/>
          </a:p>
        </p:txBody>
      </p:sp>
      <p:sp>
        <p:nvSpPr>
          <p:cNvPr id="75" name="Google Shape;104;p1">
            <a:extLst>
              <a:ext uri="{FF2B5EF4-FFF2-40B4-BE49-F238E27FC236}">
                <a16:creationId xmlns:a16="http://schemas.microsoft.com/office/drawing/2014/main" id="{D17A04F7-CA4F-0CA4-3341-F335083BAACA}"/>
              </a:ext>
            </a:extLst>
          </p:cNvPr>
          <p:cNvSpPr txBox="1"/>
          <p:nvPr/>
        </p:nvSpPr>
        <p:spPr>
          <a:xfrm>
            <a:off x="8570169" y="3416562"/>
            <a:ext cx="68916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2 K</a:t>
            </a:r>
            <a:r>
              <a:rPr lang="en-US" sz="1800" baseline="30000" dirty="0">
                <a:solidFill>
                  <a:schemeClr val="dk1"/>
                </a:solidFill>
                <a:latin typeface="Arial"/>
                <a:ea typeface="Arial"/>
                <a:cs typeface="Arial"/>
                <a:sym typeface="Arial"/>
              </a:rPr>
              <a:t>+</a:t>
            </a:r>
            <a:endParaRPr baseline="30000" dirty="0"/>
          </a:p>
        </p:txBody>
      </p:sp>
      <p:sp>
        <p:nvSpPr>
          <p:cNvPr id="76" name="Google Shape;104;p1">
            <a:extLst>
              <a:ext uri="{FF2B5EF4-FFF2-40B4-BE49-F238E27FC236}">
                <a16:creationId xmlns:a16="http://schemas.microsoft.com/office/drawing/2014/main" id="{2E9427C9-98A8-E488-8E68-46A34EFAC0ED}"/>
              </a:ext>
            </a:extLst>
          </p:cNvPr>
          <p:cNvSpPr txBox="1"/>
          <p:nvPr/>
        </p:nvSpPr>
        <p:spPr>
          <a:xfrm>
            <a:off x="9422785" y="3082931"/>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cs typeface="Arial"/>
                <a:sym typeface="Arial"/>
              </a:rPr>
              <a:t>+ATP</a:t>
            </a:r>
            <a:endParaRPr dirty="0"/>
          </a:p>
        </p:txBody>
      </p:sp>
      <p:sp>
        <p:nvSpPr>
          <p:cNvPr id="79" name="Google Shape;104;p1">
            <a:extLst>
              <a:ext uri="{FF2B5EF4-FFF2-40B4-BE49-F238E27FC236}">
                <a16:creationId xmlns:a16="http://schemas.microsoft.com/office/drawing/2014/main" id="{2E6B903B-C9D1-235D-0987-A3A77EDB43B7}"/>
              </a:ext>
            </a:extLst>
          </p:cNvPr>
          <p:cNvSpPr txBox="1"/>
          <p:nvPr/>
        </p:nvSpPr>
        <p:spPr>
          <a:xfrm>
            <a:off x="8147363" y="4052728"/>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Na</a:t>
            </a:r>
            <a:r>
              <a:rPr lang="en-US" sz="1800" baseline="30000" dirty="0">
                <a:solidFill>
                  <a:schemeClr val="dk1"/>
                </a:solidFill>
                <a:latin typeface="Arial"/>
                <a:ea typeface="Arial"/>
                <a:cs typeface="Arial"/>
                <a:sym typeface="Arial"/>
              </a:rPr>
              <a:t>+</a:t>
            </a:r>
            <a:endParaRPr baseline="30000" dirty="0"/>
          </a:p>
        </p:txBody>
      </p:sp>
      <p:sp>
        <p:nvSpPr>
          <p:cNvPr id="89" name="Google Shape;104;p1">
            <a:extLst>
              <a:ext uri="{FF2B5EF4-FFF2-40B4-BE49-F238E27FC236}">
                <a16:creationId xmlns:a16="http://schemas.microsoft.com/office/drawing/2014/main" id="{7E5D7244-98D9-2389-A954-6390B566EB60}"/>
              </a:ext>
            </a:extLst>
          </p:cNvPr>
          <p:cNvSpPr txBox="1"/>
          <p:nvPr/>
        </p:nvSpPr>
        <p:spPr>
          <a:xfrm>
            <a:off x="5851683" y="2044963"/>
            <a:ext cx="13934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Tubule Lumen</a:t>
            </a:r>
            <a:endParaRPr dirty="0"/>
          </a:p>
        </p:txBody>
      </p:sp>
      <p:sp>
        <p:nvSpPr>
          <p:cNvPr id="90" name="Google Shape;95;p1">
            <a:extLst>
              <a:ext uri="{FF2B5EF4-FFF2-40B4-BE49-F238E27FC236}">
                <a16:creationId xmlns:a16="http://schemas.microsoft.com/office/drawing/2014/main" id="{17C339C9-9086-90E7-6F13-1CE2A3E923E9}"/>
              </a:ext>
            </a:extLst>
          </p:cNvPr>
          <p:cNvSpPr/>
          <p:nvPr/>
        </p:nvSpPr>
        <p:spPr>
          <a:xfrm>
            <a:off x="0" y="6255834"/>
            <a:ext cx="12192000" cy="602166"/>
          </a:xfrm>
          <a:prstGeom prst="rect">
            <a:avLst/>
          </a:prstGeom>
          <a:solidFill>
            <a:srgbClr val="F1EEFF"/>
          </a:solidFill>
          <a:ln w="19050" cap="flat" cmpd="sng">
            <a:solidFill>
              <a:srgbClr val="F1E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1" name="Google Shape;96;p1" descr="A sign with a person and dollar symbol&#10;&#10;AI-generated content may be incorrect.">
            <a:extLst>
              <a:ext uri="{FF2B5EF4-FFF2-40B4-BE49-F238E27FC236}">
                <a16:creationId xmlns:a16="http://schemas.microsoft.com/office/drawing/2014/main" id="{2C38F886-95E9-E6C3-2AF4-AF0829626207}"/>
              </a:ext>
            </a:extLst>
          </p:cNvPr>
          <p:cNvPicPr preferRelativeResize="0"/>
          <p:nvPr/>
        </p:nvPicPr>
        <p:blipFill rotWithShape="1">
          <a:blip r:embed="rId5">
            <a:alphaModFix/>
          </a:blip>
          <a:srcRect/>
          <a:stretch/>
        </p:blipFill>
        <p:spPr>
          <a:xfrm>
            <a:off x="11283985" y="6301129"/>
            <a:ext cx="847592" cy="297540"/>
          </a:xfrm>
          <a:prstGeom prst="rect">
            <a:avLst/>
          </a:prstGeom>
          <a:noFill/>
          <a:ln>
            <a:noFill/>
          </a:ln>
        </p:spPr>
      </p:pic>
      <p:sp>
        <p:nvSpPr>
          <p:cNvPr id="92" name="Google Shape;97;p1">
            <a:extLst>
              <a:ext uri="{FF2B5EF4-FFF2-40B4-BE49-F238E27FC236}">
                <a16:creationId xmlns:a16="http://schemas.microsoft.com/office/drawing/2014/main" id="{956881E8-D642-8E1C-F849-7B99D995F6E6}"/>
              </a:ext>
            </a:extLst>
          </p:cNvPr>
          <p:cNvSpPr txBox="1"/>
          <p:nvPr/>
        </p:nvSpPr>
        <p:spPr>
          <a:xfrm>
            <a:off x="10424141" y="6589477"/>
            <a:ext cx="149054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Artist: Danielle Xin</a:t>
            </a:r>
            <a:endParaRPr/>
          </a:p>
        </p:txBody>
      </p:sp>
      <p:sp>
        <p:nvSpPr>
          <p:cNvPr id="93" name="Google Shape;98;p1">
            <a:extLst>
              <a:ext uri="{FF2B5EF4-FFF2-40B4-BE49-F238E27FC236}">
                <a16:creationId xmlns:a16="http://schemas.microsoft.com/office/drawing/2014/main" id="{16312832-3F9D-4AA9-8C52-B43A6EC3DB44}"/>
              </a:ext>
            </a:extLst>
          </p:cNvPr>
          <p:cNvSpPr txBox="1"/>
          <p:nvPr/>
        </p:nvSpPr>
        <p:spPr>
          <a:xfrm>
            <a:off x="10417056" y="6266480"/>
            <a:ext cx="90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Helvetica Neue"/>
                <a:ea typeface="Helvetica Neue"/>
                <a:cs typeface="Helvetica Neue"/>
                <a:sym typeface="Helvetica Neue"/>
              </a:rPr>
              <a:t>EveryBody Physiology</a:t>
            </a:r>
            <a:endParaRPr sz="1000" b="1">
              <a:solidFill>
                <a:schemeClr val="dk1"/>
              </a:solidFill>
              <a:latin typeface="Arial"/>
              <a:ea typeface="Arial"/>
              <a:cs typeface="Arial"/>
              <a:sym typeface="Arial"/>
            </a:endParaRPr>
          </a:p>
        </p:txBody>
      </p:sp>
      <p:sp>
        <p:nvSpPr>
          <p:cNvPr id="94" name="Google Shape;104;p1">
            <a:extLst>
              <a:ext uri="{FF2B5EF4-FFF2-40B4-BE49-F238E27FC236}">
                <a16:creationId xmlns:a16="http://schemas.microsoft.com/office/drawing/2014/main" id="{4B30E8AA-A7DF-FD71-AF19-CD1EE0EF0E21}"/>
              </a:ext>
            </a:extLst>
          </p:cNvPr>
          <p:cNvSpPr txBox="1"/>
          <p:nvPr/>
        </p:nvSpPr>
        <p:spPr>
          <a:xfrm>
            <a:off x="1390524" y="3958988"/>
            <a:ext cx="1434465" cy="646290"/>
          </a:xfrm>
          <a:prstGeom prst="rect">
            <a:avLst/>
          </a:prstGeom>
          <a:noFill/>
          <a:ln>
            <a:noFill/>
          </a:ln>
        </p:spPr>
        <p:txBody>
          <a:bodyPr spcFirstLastPara="1" wrap="square" lIns="91425" tIns="45700" rIns="91425" bIns="45700" anchor="t" anchorCtr="0">
            <a:spAutoFit/>
          </a:bodyPr>
          <a:lstStyle/>
          <a:p>
            <a:pPr lvl="0" algn="ctr"/>
            <a:r>
              <a:rPr lang="en-US" dirty="0">
                <a:solidFill>
                  <a:schemeClr val="dk1"/>
                </a:solidFill>
                <a:latin typeface="Arial"/>
                <a:cs typeface="Arial"/>
                <a:sym typeface="Arial"/>
              </a:rPr>
              <a:t>Na</a:t>
            </a:r>
            <a:r>
              <a:rPr lang="en-US" baseline="30000" dirty="0">
                <a:solidFill>
                  <a:schemeClr val="dk1"/>
                </a:solidFill>
                <a:latin typeface="Arial"/>
                <a:cs typeface="Arial"/>
                <a:sym typeface="Arial"/>
              </a:rPr>
              <a:t>+</a:t>
            </a:r>
            <a:r>
              <a:rPr lang="en-US" dirty="0">
                <a:solidFill>
                  <a:schemeClr val="dk1"/>
                </a:solidFill>
                <a:latin typeface="Arial"/>
                <a:cs typeface="Arial"/>
                <a:sym typeface="Arial"/>
              </a:rPr>
              <a:t>, Mg</a:t>
            </a:r>
            <a:r>
              <a:rPr lang="en-US" baseline="30000" dirty="0">
                <a:solidFill>
                  <a:schemeClr val="dk1"/>
                </a:solidFill>
                <a:latin typeface="Arial"/>
                <a:cs typeface="Arial"/>
                <a:sym typeface="Arial"/>
              </a:rPr>
              <a:t>2+</a:t>
            </a:r>
            <a:r>
              <a:rPr lang="en-US" dirty="0">
                <a:solidFill>
                  <a:schemeClr val="dk1"/>
                </a:solidFill>
                <a:latin typeface="Arial"/>
                <a:cs typeface="Arial"/>
                <a:sym typeface="Arial"/>
              </a:rPr>
              <a:t>, Ca</a:t>
            </a:r>
            <a:r>
              <a:rPr lang="en-US" baseline="30000" dirty="0">
                <a:solidFill>
                  <a:schemeClr val="dk1"/>
                </a:solidFill>
                <a:latin typeface="Arial"/>
                <a:cs typeface="Arial"/>
                <a:sym typeface="Arial"/>
              </a:rPr>
              <a:t>2+</a:t>
            </a:r>
            <a:endParaRPr baseline="30000" dirty="0"/>
          </a:p>
        </p:txBody>
      </p:sp>
      <p:pic>
        <p:nvPicPr>
          <p:cNvPr id="6" name="Picture 5">
            <a:extLst>
              <a:ext uri="{FF2B5EF4-FFF2-40B4-BE49-F238E27FC236}">
                <a16:creationId xmlns:a16="http://schemas.microsoft.com/office/drawing/2014/main" id="{D355D49E-A933-84C1-44BC-565208E60D18}"/>
              </a:ext>
            </a:extLst>
          </p:cNvPr>
          <p:cNvPicPr>
            <a:picLocks noChangeAspect="1"/>
          </p:cNvPicPr>
          <p:nvPr/>
        </p:nvPicPr>
        <p:blipFill>
          <a:blip r:embed="rId6"/>
          <a:srcRect l="5032" t="52901" r="54586" b="12485"/>
          <a:stretch>
            <a:fillRect/>
          </a:stretch>
        </p:blipFill>
        <p:spPr>
          <a:xfrm>
            <a:off x="7114453" y="5246920"/>
            <a:ext cx="1159098" cy="725576"/>
          </a:xfrm>
          <a:prstGeom prst="rect">
            <a:avLst/>
          </a:prstGeom>
        </p:spPr>
      </p:pic>
      <p:grpSp>
        <p:nvGrpSpPr>
          <p:cNvPr id="9" name="Group 8">
            <a:extLst>
              <a:ext uri="{FF2B5EF4-FFF2-40B4-BE49-F238E27FC236}">
                <a16:creationId xmlns:a16="http://schemas.microsoft.com/office/drawing/2014/main" id="{7A0BA537-D7FB-5833-8C9A-9E28EEBCCA62}"/>
              </a:ext>
            </a:extLst>
          </p:cNvPr>
          <p:cNvGrpSpPr/>
          <p:nvPr/>
        </p:nvGrpSpPr>
        <p:grpSpPr>
          <a:xfrm rot="1410848">
            <a:off x="7473262" y="5044339"/>
            <a:ext cx="869093" cy="20593"/>
            <a:chOff x="9733004" y="4572001"/>
            <a:chExt cx="869093" cy="20593"/>
          </a:xfrm>
        </p:grpSpPr>
        <p:cxnSp>
          <p:nvCxnSpPr>
            <p:cNvPr id="10" name="Straight Arrow Connector 9">
              <a:extLst>
                <a:ext uri="{FF2B5EF4-FFF2-40B4-BE49-F238E27FC236}">
                  <a16:creationId xmlns:a16="http://schemas.microsoft.com/office/drawing/2014/main" id="{88FB7780-03E8-159D-DA88-A7FCDB175E42}"/>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D5C6542-F0CA-E210-66BD-49914CEBF5B9}"/>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27" name="Picture 26" descr="A blue oval in the dark&#10;&#10;AI-generated content may be incorrect.">
            <a:extLst>
              <a:ext uri="{FF2B5EF4-FFF2-40B4-BE49-F238E27FC236}">
                <a16:creationId xmlns:a16="http://schemas.microsoft.com/office/drawing/2014/main" id="{DD7F5C8B-DB5C-5651-9131-8BD63D80BABC}"/>
              </a:ext>
            </a:extLst>
          </p:cNvPr>
          <p:cNvPicPr>
            <a:picLocks noChangeAspect="1"/>
          </p:cNvPicPr>
          <p:nvPr/>
        </p:nvPicPr>
        <p:blipFill>
          <a:blip r:embed="rId7"/>
          <a:srcRect l="7154" t="53738" r="59257" b="26666"/>
          <a:stretch>
            <a:fillRect/>
          </a:stretch>
        </p:blipFill>
        <p:spPr>
          <a:xfrm>
            <a:off x="7002215" y="4135591"/>
            <a:ext cx="1163883" cy="888949"/>
          </a:xfrm>
          <a:prstGeom prst="rect">
            <a:avLst/>
          </a:prstGeom>
        </p:spPr>
      </p:pic>
      <p:sp>
        <p:nvSpPr>
          <p:cNvPr id="15" name="Google Shape;104;p1">
            <a:extLst>
              <a:ext uri="{FF2B5EF4-FFF2-40B4-BE49-F238E27FC236}">
                <a16:creationId xmlns:a16="http://schemas.microsoft.com/office/drawing/2014/main" id="{A7F3B3B1-599B-4DFB-EB85-8FA5A280A9EE}"/>
              </a:ext>
            </a:extLst>
          </p:cNvPr>
          <p:cNvSpPr txBox="1"/>
          <p:nvPr/>
        </p:nvSpPr>
        <p:spPr>
          <a:xfrm>
            <a:off x="8162603" y="4708048"/>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2 Cl</a:t>
            </a:r>
            <a:r>
              <a:rPr lang="en-US" baseline="30000" dirty="0">
                <a:solidFill>
                  <a:schemeClr val="dk1"/>
                </a:solidFill>
                <a:latin typeface="Arial"/>
                <a:ea typeface="Arial"/>
                <a:cs typeface="Arial"/>
                <a:sym typeface="Arial"/>
              </a:rPr>
              <a:t>-</a:t>
            </a:r>
            <a:endParaRPr baseline="30000" dirty="0"/>
          </a:p>
        </p:txBody>
      </p:sp>
      <p:sp>
        <p:nvSpPr>
          <p:cNvPr id="16" name="Google Shape;104;p1">
            <a:extLst>
              <a:ext uri="{FF2B5EF4-FFF2-40B4-BE49-F238E27FC236}">
                <a16:creationId xmlns:a16="http://schemas.microsoft.com/office/drawing/2014/main" id="{4DACF773-125A-F74F-3C30-517565FD78FA}"/>
              </a:ext>
            </a:extLst>
          </p:cNvPr>
          <p:cNvSpPr txBox="1"/>
          <p:nvPr/>
        </p:nvSpPr>
        <p:spPr>
          <a:xfrm>
            <a:off x="8071163" y="5050948"/>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K</a:t>
            </a:r>
            <a:r>
              <a:rPr lang="en-US" sz="1800" baseline="30000" dirty="0">
                <a:solidFill>
                  <a:schemeClr val="dk1"/>
                </a:solidFill>
                <a:latin typeface="Arial"/>
                <a:ea typeface="Arial"/>
                <a:cs typeface="Arial"/>
                <a:sym typeface="Arial"/>
              </a:rPr>
              <a:t>+</a:t>
            </a:r>
            <a:endParaRPr baseline="30000" dirty="0"/>
          </a:p>
        </p:txBody>
      </p:sp>
      <p:sp>
        <p:nvSpPr>
          <p:cNvPr id="19" name="Google Shape;104;p1">
            <a:extLst>
              <a:ext uri="{FF2B5EF4-FFF2-40B4-BE49-F238E27FC236}">
                <a16:creationId xmlns:a16="http://schemas.microsoft.com/office/drawing/2014/main" id="{AA3D2FA2-1BDD-A265-EB01-FF359C9DD07B}"/>
              </a:ext>
            </a:extLst>
          </p:cNvPr>
          <p:cNvSpPr txBox="1"/>
          <p:nvPr/>
        </p:nvSpPr>
        <p:spPr>
          <a:xfrm>
            <a:off x="6230990" y="5380768"/>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K</a:t>
            </a:r>
            <a:r>
              <a:rPr lang="en-US" sz="1800" baseline="30000" dirty="0">
                <a:solidFill>
                  <a:schemeClr val="dk1"/>
                </a:solidFill>
                <a:latin typeface="Arial"/>
                <a:ea typeface="Arial"/>
                <a:cs typeface="Arial"/>
                <a:sym typeface="Arial"/>
              </a:rPr>
              <a:t>+</a:t>
            </a:r>
            <a:endParaRPr baseline="30000" dirty="0"/>
          </a:p>
        </p:txBody>
      </p:sp>
      <p:grpSp>
        <p:nvGrpSpPr>
          <p:cNvPr id="25" name="Group 24">
            <a:extLst>
              <a:ext uri="{FF2B5EF4-FFF2-40B4-BE49-F238E27FC236}">
                <a16:creationId xmlns:a16="http://schemas.microsoft.com/office/drawing/2014/main" id="{AE1A998D-0A3E-3A76-0B10-021C7D54F65F}"/>
              </a:ext>
            </a:extLst>
          </p:cNvPr>
          <p:cNvGrpSpPr/>
          <p:nvPr/>
        </p:nvGrpSpPr>
        <p:grpSpPr>
          <a:xfrm>
            <a:off x="6818594" y="5580521"/>
            <a:ext cx="1709349" cy="16473"/>
            <a:chOff x="2323071" y="3212758"/>
            <a:chExt cx="1709349" cy="16473"/>
          </a:xfrm>
        </p:grpSpPr>
        <p:cxnSp>
          <p:nvCxnSpPr>
            <p:cNvPr id="26" name="Straight Arrow Connector 25">
              <a:extLst>
                <a:ext uri="{FF2B5EF4-FFF2-40B4-BE49-F238E27FC236}">
                  <a16:creationId xmlns:a16="http://schemas.microsoft.com/office/drawing/2014/main" id="{809DA7FA-14C8-7244-2A4A-8C6B84AE7483}"/>
                </a:ext>
              </a:extLst>
            </p:cNvPr>
            <p:cNvCxnSpPr/>
            <p:nvPr/>
          </p:nvCxnSpPr>
          <p:spPr>
            <a:xfrm flipH="1">
              <a:off x="2327188" y="3229231"/>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ABE314F-976B-E116-4966-EB0F235D1096}"/>
                </a:ext>
              </a:extLst>
            </p:cNvPr>
            <p:cNvCxnSpPr/>
            <p:nvPr/>
          </p:nvCxnSpPr>
          <p:spPr>
            <a:xfrm flipH="1">
              <a:off x="2323071" y="3212758"/>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F58D51CC-6EA9-2C69-27E9-9EA56C3C2489}"/>
              </a:ext>
            </a:extLst>
          </p:cNvPr>
          <p:cNvGrpSpPr/>
          <p:nvPr/>
        </p:nvGrpSpPr>
        <p:grpSpPr>
          <a:xfrm>
            <a:off x="9834134" y="4913442"/>
            <a:ext cx="869093" cy="20593"/>
            <a:chOff x="9733004" y="4572001"/>
            <a:chExt cx="869093" cy="20593"/>
          </a:xfrm>
        </p:grpSpPr>
        <p:cxnSp>
          <p:nvCxnSpPr>
            <p:cNvPr id="33" name="Straight Arrow Connector 32">
              <a:extLst>
                <a:ext uri="{FF2B5EF4-FFF2-40B4-BE49-F238E27FC236}">
                  <a16:creationId xmlns:a16="http://schemas.microsoft.com/office/drawing/2014/main" id="{2DA81847-F09D-A3BC-3D0B-B70741C6E3AC}"/>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57F1342-4A40-916D-7F93-5C671041A5C3}"/>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21" name="Picture 20" descr="A blue oval in the dark&#10;&#10;AI-generated content may be incorrect.">
            <a:extLst>
              <a:ext uri="{FF2B5EF4-FFF2-40B4-BE49-F238E27FC236}">
                <a16:creationId xmlns:a16="http://schemas.microsoft.com/office/drawing/2014/main" id="{660C1A21-F89C-7A1F-5F91-068034F15385}"/>
              </a:ext>
            </a:extLst>
          </p:cNvPr>
          <p:cNvPicPr>
            <a:picLocks noChangeAspect="1"/>
          </p:cNvPicPr>
          <p:nvPr/>
        </p:nvPicPr>
        <p:blipFill>
          <a:blip r:embed="rId8"/>
          <a:srcRect l="52033" t="28313" r="13897" b="51647"/>
          <a:stretch>
            <a:fillRect/>
          </a:stretch>
        </p:blipFill>
        <p:spPr>
          <a:xfrm>
            <a:off x="9243569" y="4113294"/>
            <a:ext cx="1170918" cy="901679"/>
          </a:xfrm>
          <a:prstGeom prst="rect">
            <a:avLst/>
          </a:prstGeom>
        </p:spPr>
      </p:pic>
      <p:sp>
        <p:nvSpPr>
          <p:cNvPr id="42" name="Google Shape;104;p1">
            <a:extLst>
              <a:ext uri="{FF2B5EF4-FFF2-40B4-BE49-F238E27FC236}">
                <a16:creationId xmlns:a16="http://schemas.microsoft.com/office/drawing/2014/main" id="{3B445694-D743-F193-6BA3-1D4B270581C6}"/>
              </a:ext>
            </a:extLst>
          </p:cNvPr>
          <p:cNvSpPr txBox="1"/>
          <p:nvPr/>
        </p:nvSpPr>
        <p:spPr>
          <a:xfrm>
            <a:off x="10430405" y="4068877"/>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Cl</a:t>
            </a:r>
            <a:r>
              <a:rPr lang="en-US" baseline="30000" dirty="0">
                <a:solidFill>
                  <a:schemeClr val="dk1"/>
                </a:solidFill>
                <a:latin typeface="Arial"/>
                <a:ea typeface="Arial"/>
                <a:cs typeface="Arial"/>
                <a:sym typeface="Arial"/>
              </a:rPr>
              <a:t>-</a:t>
            </a:r>
            <a:endParaRPr baseline="30000" dirty="0"/>
          </a:p>
        </p:txBody>
      </p:sp>
      <p:sp>
        <p:nvSpPr>
          <p:cNvPr id="45" name="Google Shape;104;p1">
            <a:extLst>
              <a:ext uri="{FF2B5EF4-FFF2-40B4-BE49-F238E27FC236}">
                <a16:creationId xmlns:a16="http://schemas.microsoft.com/office/drawing/2014/main" id="{CF0DE8D4-260E-A359-E7CE-E1CF981D69D9}"/>
              </a:ext>
            </a:extLst>
          </p:cNvPr>
          <p:cNvSpPr txBox="1"/>
          <p:nvPr/>
        </p:nvSpPr>
        <p:spPr>
          <a:xfrm>
            <a:off x="10461795" y="4739323"/>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K</a:t>
            </a:r>
            <a:r>
              <a:rPr lang="en-US" sz="1800" baseline="30000" dirty="0">
                <a:solidFill>
                  <a:schemeClr val="dk1"/>
                </a:solidFill>
                <a:latin typeface="Arial"/>
                <a:ea typeface="Arial"/>
                <a:cs typeface="Arial"/>
                <a:sym typeface="Arial"/>
              </a:rPr>
              <a:t>+</a:t>
            </a:r>
            <a:endParaRPr baseline="30000" dirty="0"/>
          </a:p>
        </p:txBody>
      </p:sp>
      <p:pic>
        <p:nvPicPr>
          <p:cNvPr id="46" name="Picture 45" descr="A red rectangular object with black background&#10;&#10;AI-generated content may be incorrect.">
            <a:extLst>
              <a:ext uri="{FF2B5EF4-FFF2-40B4-BE49-F238E27FC236}">
                <a16:creationId xmlns:a16="http://schemas.microsoft.com/office/drawing/2014/main" id="{DF963389-3CF4-1C2D-AAD6-F303093EADD8}"/>
              </a:ext>
            </a:extLst>
          </p:cNvPr>
          <p:cNvPicPr>
            <a:picLocks noChangeAspect="1"/>
          </p:cNvPicPr>
          <p:nvPr/>
        </p:nvPicPr>
        <p:blipFill>
          <a:blip r:embed="rId9"/>
          <a:srcRect l="2363" t="3049" r="57008" b="63284"/>
          <a:stretch>
            <a:fillRect/>
          </a:stretch>
        </p:blipFill>
        <p:spPr>
          <a:xfrm>
            <a:off x="9298778" y="5236960"/>
            <a:ext cx="1159097" cy="701428"/>
          </a:xfrm>
          <a:prstGeom prst="rect">
            <a:avLst/>
          </a:prstGeom>
        </p:spPr>
      </p:pic>
      <p:cxnSp>
        <p:nvCxnSpPr>
          <p:cNvPr id="61" name="Straight Arrow Connector 60">
            <a:extLst>
              <a:ext uri="{FF2B5EF4-FFF2-40B4-BE49-F238E27FC236}">
                <a16:creationId xmlns:a16="http://schemas.microsoft.com/office/drawing/2014/main" id="{D26495D0-B739-0AC2-4899-1AE86B1F29D8}"/>
              </a:ext>
            </a:extLst>
          </p:cNvPr>
          <p:cNvCxnSpPr>
            <a:cxnSpLocks/>
          </p:cNvCxnSpPr>
          <p:nvPr/>
        </p:nvCxnSpPr>
        <p:spPr>
          <a:xfrm rot="10800000" flipH="1">
            <a:off x="9113692" y="5596442"/>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8FA70BFB-0939-1FDA-C359-5087D1B5AE39}"/>
              </a:ext>
            </a:extLst>
          </p:cNvPr>
          <p:cNvCxnSpPr>
            <a:cxnSpLocks/>
          </p:cNvCxnSpPr>
          <p:nvPr/>
        </p:nvCxnSpPr>
        <p:spPr>
          <a:xfrm rot="10800000" flipH="1">
            <a:off x="9076865" y="5571971"/>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 name="Google Shape;104;p1">
            <a:extLst>
              <a:ext uri="{FF2B5EF4-FFF2-40B4-BE49-F238E27FC236}">
                <a16:creationId xmlns:a16="http://schemas.microsoft.com/office/drawing/2014/main" id="{7051B6D3-B295-88E5-A0D2-2B038238FFAD}"/>
              </a:ext>
            </a:extLst>
          </p:cNvPr>
          <p:cNvSpPr txBox="1"/>
          <p:nvPr/>
        </p:nvSpPr>
        <p:spPr>
          <a:xfrm>
            <a:off x="10528214" y="5422280"/>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Cl</a:t>
            </a:r>
            <a:r>
              <a:rPr lang="en-US" baseline="30000" dirty="0">
                <a:solidFill>
                  <a:schemeClr val="dk1"/>
                </a:solidFill>
                <a:latin typeface="Arial"/>
                <a:ea typeface="Arial"/>
                <a:cs typeface="Arial"/>
                <a:sym typeface="Arial"/>
              </a:rPr>
              <a:t>-</a:t>
            </a:r>
            <a:endParaRPr baseline="30000" dirty="0"/>
          </a:p>
        </p:txBody>
      </p:sp>
    </p:spTree>
    <p:extLst>
      <p:ext uri="{BB962C8B-B14F-4D97-AF65-F5344CB8AC3E}">
        <p14:creationId xmlns:p14="http://schemas.microsoft.com/office/powerpoint/2010/main" val="144795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TotalTime>
  <Words>195</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Georgia</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Woods</dc:creator>
  <cp:lastModifiedBy>Anita Woods</cp:lastModifiedBy>
  <cp:revision>2</cp:revision>
  <dcterms:created xsi:type="dcterms:W3CDTF">2026-06-01T00:15:23Z</dcterms:created>
  <dcterms:modified xsi:type="dcterms:W3CDTF">2026-06-01T01:27:57Z</dcterms:modified>
</cp:coreProperties>
</file>