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15630"/>
    <p:restoredTop sz="81870"/>
  </p:normalViewPr>
  <p:slideViewPr>
    <p:cSldViewPr snapToGrid="0">
      <p:cViewPr varScale="1">
        <p:scale>
          <a:sx n="95" d="100"/>
          <a:sy n="95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99AB4-40C8-E24E-9B91-A8111FAC1551}" type="datetimeFigureOut">
              <a:rPr lang="en-US" smtClean="0"/>
              <a:t>5/27/26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B07E-EE44-AD4E-9238-BDAEC849D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5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Diagram Title:</a:t>
            </a:r>
            <a:r>
              <a:rPr lang="en-US" dirty="0"/>
              <a:t> </a:t>
            </a:r>
            <a:r>
              <a:rPr lang="en-US" i="1" dirty="0"/>
              <a:t>Vasoconstriction of the Efferent Arteriole</a:t>
            </a:r>
            <a:br>
              <a:rPr lang="en-US" i="1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Description</a:t>
            </a:r>
            <a:r>
              <a:rPr lang="en-US" dirty="0"/>
              <a:t>: This diagram depicts the impact of vasoconstriction of the efferent arteriole on blood flow to the nephron and change to the glomerular filtration rate.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Usage &amp; Licensing:</a:t>
            </a:r>
            <a:br>
              <a:rPr lang="en-US" dirty="0"/>
            </a:br>
            <a:r>
              <a:rPr lang="en-US" dirty="0"/>
              <a:t>This diagram is licensed under CC BY-NC-ND 4.0. </a:t>
            </a:r>
            <a:br>
              <a:rPr lang="en-US" dirty="0"/>
            </a:br>
            <a:r>
              <a:rPr lang="en-US" dirty="0"/>
              <a:t>You may add or remove labels, rearrange layers, or adapt layout for educational use.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Attribution: Danielle Xin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6B07E-EE44-AD4E-9238-BDAEC849D5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0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4809-0046-F963-EB91-954FCF515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69641-B5E2-F4D0-E003-C44369E9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E720F-CEC0-5C40-E5F0-DF4B01B5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C8871-875D-BDE7-30F0-4A449533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C314D-9E4B-952D-7638-3CE20A0C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3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CFB6-E36F-3404-9560-F69FAA55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F3688-10B5-0290-2BFF-2357A55D5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00A42-876F-9A38-253C-088C4490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94D95-1486-6022-B32F-7E07F542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479A-023F-DED3-31DE-8F770895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8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B1451-ED15-F8EC-E754-1F0726F9F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30048-20A7-E13E-C15E-1B448F737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84ED6-30BD-44F2-2D80-CA07AD14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90F85-0588-E883-BC5D-944977F4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8A09E-39BF-ED37-6F8A-584D3DDC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DE48-D645-18D5-8395-CB63CF38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9D03-7346-86CB-0E94-C75EA706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8EBED-29FB-26BF-1735-63F9597C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4D36F-CFB9-6E11-96F4-B80D4B86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2788F-FEEB-35EB-408A-0B10490A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DBD0-6562-12C9-0803-8A452587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4C502-CE47-29AF-47CA-FB56D8ED6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202E9-042A-5B7D-5209-B7A9D7BC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1DA6B-EFEF-6E1C-7703-63EB29ED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2F475-BF3C-95A3-7CDA-AF1967C5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AAE-A016-64C8-FD13-BA7D832B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2B6F-00C5-D64B-B6E1-F956A6743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68F77-35E9-AE2F-2C0B-EDE537C7E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16E39-4B7E-750C-8DC8-A2D2B826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F5F68-CD60-F16E-A3DF-E8BA5935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ED3E5-4799-DB94-6012-DB9A13E0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4523-E781-8FA6-5CA4-46F48428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84BD4-FBEF-5AC9-1D6F-421CD3F55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DEDBF-DF99-9610-8602-4A661DCB5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A1F68-91F7-833F-CCC5-369146873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9019D-07BF-314C-429E-B468330C3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7B6D1-481A-E9B3-2DE2-23126160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393D7-59E6-4A1C-B406-3AC52FF7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39AF06-48ED-9BF1-5B4E-DCB8095A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7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97BA-1EC9-EB82-5DC7-8B84BA64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F1B95-9038-8B07-A66A-EFFFF04C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E6803-38B1-6DA3-0F24-CD35DE6A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CC49D-314A-6DD6-DDDE-33A8BC4E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9D185-E74F-7229-32B5-3F2B178E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35226-C02B-F1D0-0560-C1136A5C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16C5D-C40A-99D2-A33B-B6B8C775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5BC4-35D8-F864-B4BD-F04EA458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A21A-249B-AB1C-0EC9-48DF6853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864B3-40E5-7593-410E-6AF6C12B4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1BCA2-E3A3-1321-EF45-818045C6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32206-2292-FB9A-BA99-B868DFA9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3324F-10AD-03DB-BAF7-68B9244A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6D8D-CA93-6E8C-7176-DD144343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E40F6-2D08-0BB2-AB4F-A9D573487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63F55-DC0E-1910-F6C7-82F7BCD44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92279-0FD3-D660-3A12-1D165D30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38268-CD81-10A2-8185-A4D19C2D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76DAB-6757-85F3-CF51-9AA479A4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ADE88-BFDD-235B-204B-1EC9354F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15A94-8943-F35C-430B-29EF7F599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E6D3-F3FF-E197-2B40-1331F60AA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E2DF7-E546-3CBA-B404-51204F39A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8A91-1DC4-3B64-74CA-BBEA3F2C8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-section of the renal capsule showing the impact of vasoconstriction of the efferent arteriole on the glomerular filtration rate.">
            <a:extLst>
              <a:ext uri="{FF2B5EF4-FFF2-40B4-BE49-F238E27FC236}">
                <a16:creationId xmlns:a16="http://schemas.microsoft.com/office/drawing/2014/main" id="{2AD5A9F5-06D0-9233-2BA5-D2EB3FB8CE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15" t="13838" r="7101" b="8853"/>
          <a:stretch>
            <a:fillRect/>
          </a:stretch>
        </p:blipFill>
        <p:spPr>
          <a:xfrm>
            <a:off x="3480118" y="816397"/>
            <a:ext cx="6182506" cy="5647091"/>
          </a:xfrm>
          <a:prstGeom prst="rect">
            <a:avLst/>
          </a:prstGeom>
        </p:spPr>
      </p:pic>
      <p:pic>
        <p:nvPicPr>
          <p:cNvPr id="6" name="Picture 5" descr="A close up of two circles&#10;&#10;AI-generated content may be incorrect.">
            <a:extLst>
              <a:ext uri="{FF2B5EF4-FFF2-40B4-BE49-F238E27FC236}">
                <a16:creationId xmlns:a16="http://schemas.microsoft.com/office/drawing/2014/main" id="{99D10A6F-4CE8-DCA9-6EDD-4DB874E28A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97" t="23756" r="50435" b="24773"/>
          <a:stretch>
            <a:fillRect/>
          </a:stretch>
        </p:blipFill>
        <p:spPr>
          <a:xfrm>
            <a:off x="1758913" y="851234"/>
            <a:ext cx="1805352" cy="18739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DFFF138-8F1B-C819-8963-D57407ED6C6C}"/>
              </a:ext>
            </a:extLst>
          </p:cNvPr>
          <p:cNvGrpSpPr/>
          <p:nvPr/>
        </p:nvGrpSpPr>
        <p:grpSpPr>
          <a:xfrm>
            <a:off x="1678116" y="884603"/>
            <a:ext cx="3774179" cy="1873998"/>
            <a:chOff x="1703754" y="3399005"/>
            <a:chExt cx="3774179" cy="187399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A566C0-8B9F-BE36-A933-2381325B754D}"/>
                </a:ext>
              </a:extLst>
            </p:cNvPr>
            <p:cNvSpPr/>
            <p:nvPr/>
          </p:nvSpPr>
          <p:spPr>
            <a:xfrm>
              <a:off x="1703754" y="3399005"/>
              <a:ext cx="1966947" cy="18739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D62FD-8BA1-BCF3-F94C-79319DF4A370}"/>
                </a:ext>
              </a:extLst>
            </p:cNvPr>
            <p:cNvSpPr/>
            <p:nvPr/>
          </p:nvSpPr>
          <p:spPr>
            <a:xfrm>
              <a:off x="4927600" y="4461933"/>
              <a:ext cx="550333" cy="17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0F70E02-7E20-4BCE-8843-D7A8D08B28C7}"/>
                </a:ext>
              </a:extLst>
            </p:cNvPr>
            <p:cNvCxnSpPr>
              <a:cxnSpLocks/>
              <a:endCxn id="9" idx="7"/>
            </p:cNvCxnSpPr>
            <p:nvPr/>
          </p:nvCxnSpPr>
          <p:spPr>
            <a:xfrm flipH="1" flipV="1">
              <a:off x="3382648" y="3673446"/>
              <a:ext cx="1544952" cy="7884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CE53C2D-2297-9982-27BE-C7313722C0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5800" y="4638941"/>
              <a:ext cx="1701800" cy="4820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FD7BCAA2-B6B8-4F52-A1FC-5D0AF8B49798}"/>
              </a:ext>
            </a:extLst>
          </p:cNvPr>
          <p:cNvSpPr/>
          <p:nvPr/>
        </p:nvSpPr>
        <p:spPr>
          <a:xfrm>
            <a:off x="7586184" y="2881132"/>
            <a:ext cx="630537" cy="4544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3C1F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2AF9056-2261-9EC7-6908-96FBB6098D81}"/>
              </a:ext>
            </a:extLst>
          </p:cNvPr>
          <p:cNvSpPr txBox="1"/>
          <p:nvPr/>
        </p:nvSpPr>
        <p:spPr>
          <a:xfrm>
            <a:off x="8374787" y="2960289"/>
            <a:ext cx="7839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GFR</a:t>
            </a:r>
            <a:endParaRPr dirty="0"/>
          </a:p>
        </p:txBody>
      </p:sp>
      <p:sp>
        <p:nvSpPr>
          <p:cNvPr id="5" name="Google Shape;90;p1">
            <a:extLst>
              <a:ext uri="{FF2B5EF4-FFF2-40B4-BE49-F238E27FC236}">
                <a16:creationId xmlns:a16="http://schemas.microsoft.com/office/drawing/2014/main" id="{70CDE166-335D-F2B8-CBE2-0B9B2B18DCC4}"/>
              </a:ext>
            </a:extLst>
          </p:cNvPr>
          <p:cNvSpPr/>
          <p:nvPr/>
        </p:nvSpPr>
        <p:spPr>
          <a:xfrm rot="16200000">
            <a:off x="8144930" y="3013073"/>
            <a:ext cx="391928" cy="2198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29782551-A47A-A7CB-86A0-505EF4A78267}"/>
              </a:ext>
            </a:extLst>
          </p:cNvPr>
          <p:cNvSpPr txBox="1"/>
          <p:nvPr/>
        </p:nvSpPr>
        <p:spPr>
          <a:xfrm>
            <a:off x="5781385" y="4938649"/>
            <a:ext cx="10800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Afferent arteriole</a:t>
            </a:r>
            <a:endParaRPr dirty="0"/>
          </a:p>
        </p:txBody>
      </p:sp>
      <p:sp>
        <p:nvSpPr>
          <p:cNvPr id="14" name="Google Shape;101;p1">
            <a:extLst>
              <a:ext uri="{FF2B5EF4-FFF2-40B4-BE49-F238E27FC236}">
                <a16:creationId xmlns:a16="http://schemas.microsoft.com/office/drawing/2014/main" id="{A0C6D1AA-8277-F866-96B0-12CE829D7B08}"/>
              </a:ext>
            </a:extLst>
          </p:cNvPr>
          <p:cNvSpPr txBox="1"/>
          <p:nvPr/>
        </p:nvSpPr>
        <p:spPr>
          <a:xfrm>
            <a:off x="5903490" y="895904"/>
            <a:ext cx="1186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Efferent arteriole</a:t>
            </a:r>
            <a:endParaRPr dirty="0"/>
          </a:p>
        </p:txBody>
      </p:sp>
      <p:cxnSp>
        <p:nvCxnSpPr>
          <p:cNvPr id="15" name="Google Shape;112;p1">
            <a:extLst>
              <a:ext uri="{FF2B5EF4-FFF2-40B4-BE49-F238E27FC236}">
                <a16:creationId xmlns:a16="http://schemas.microsoft.com/office/drawing/2014/main" id="{31D93090-53D5-53EB-265A-FE41D0CE87D0}"/>
              </a:ext>
            </a:extLst>
          </p:cNvPr>
          <p:cNvCxnSpPr/>
          <p:nvPr/>
        </p:nvCxnSpPr>
        <p:spPr>
          <a:xfrm>
            <a:off x="5315668" y="4401740"/>
            <a:ext cx="509030" cy="61728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oval" w="med" len="med"/>
            <a:tailEnd type="none" w="sm" len="sm"/>
          </a:ln>
          <a:effectLst>
            <a:outerShdw dist="25400" dir="5400000" algn="ctr" rotWithShape="0">
              <a:schemeClr val="lt1"/>
            </a:outerShdw>
          </a:effectLst>
        </p:spPr>
      </p:cxnSp>
      <p:cxnSp>
        <p:nvCxnSpPr>
          <p:cNvPr id="16" name="Google Shape;112;p1">
            <a:extLst>
              <a:ext uri="{FF2B5EF4-FFF2-40B4-BE49-F238E27FC236}">
                <a16:creationId xmlns:a16="http://schemas.microsoft.com/office/drawing/2014/main" id="{3FAEA3FA-C95A-255B-1620-B1397E60222C}"/>
              </a:ext>
            </a:extLst>
          </p:cNvPr>
          <p:cNvCxnSpPr>
            <a:cxnSpLocks/>
          </p:cNvCxnSpPr>
          <p:nvPr/>
        </p:nvCxnSpPr>
        <p:spPr>
          <a:xfrm flipV="1">
            <a:off x="5300920" y="1068741"/>
            <a:ext cx="627932" cy="30958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oval" w="med" len="med"/>
            <a:tailEnd type="none" w="sm" len="sm"/>
          </a:ln>
          <a:effectLst>
            <a:outerShdw dist="25400" dir="5400000" algn="ctr" rotWithShape="0">
              <a:schemeClr val="lt1"/>
            </a:outerShdw>
          </a:effectLst>
        </p:spPr>
      </p:cxnSp>
      <p:sp>
        <p:nvSpPr>
          <p:cNvPr id="17" name="Google Shape;103;p1">
            <a:extLst>
              <a:ext uri="{FF2B5EF4-FFF2-40B4-BE49-F238E27FC236}">
                <a16:creationId xmlns:a16="http://schemas.microsoft.com/office/drawing/2014/main" id="{B2E9AC3E-7AB3-C5A3-02AE-C11F7021E317}"/>
              </a:ext>
            </a:extLst>
          </p:cNvPr>
          <p:cNvSpPr txBox="1"/>
          <p:nvPr/>
        </p:nvSpPr>
        <p:spPr>
          <a:xfrm>
            <a:off x="6737246" y="697516"/>
            <a:ext cx="12316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Renal capsule</a:t>
            </a:r>
            <a:endParaRPr dirty="0"/>
          </a:p>
        </p:txBody>
      </p:sp>
      <p:cxnSp>
        <p:nvCxnSpPr>
          <p:cNvPr id="18" name="Google Shape;102;p1">
            <a:extLst>
              <a:ext uri="{FF2B5EF4-FFF2-40B4-BE49-F238E27FC236}">
                <a16:creationId xmlns:a16="http://schemas.microsoft.com/office/drawing/2014/main" id="{9FA3379F-9C78-56A4-F903-B485E397A8D0}"/>
              </a:ext>
            </a:extLst>
          </p:cNvPr>
          <p:cNvCxnSpPr>
            <a:cxnSpLocks/>
          </p:cNvCxnSpPr>
          <p:nvPr/>
        </p:nvCxnSpPr>
        <p:spPr>
          <a:xfrm flipV="1">
            <a:off x="7325337" y="1275219"/>
            <a:ext cx="0" cy="51619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oval" w="med" len="med"/>
            <a:tailEnd type="none" w="sm" len="sm"/>
          </a:ln>
          <a:effectLst>
            <a:outerShdw dist="25400" dir="5400000" algn="ctr" rotWithShape="0">
              <a:schemeClr val="lt1"/>
            </a:outerShdw>
          </a:effectLst>
        </p:spPr>
      </p:cxnSp>
      <p:sp>
        <p:nvSpPr>
          <p:cNvPr id="19" name="Google Shape;99;p1">
            <a:extLst>
              <a:ext uri="{FF2B5EF4-FFF2-40B4-BE49-F238E27FC236}">
                <a16:creationId xmlns:a16="http://schemas.microsoft.com/office/drawing/2014/main" id="{39D55A2D-AF3D-D0FF-4A33-7E367B7CF6DC}"/>
              </a:ext>
            </a:extLst>
          </p:cNvPr>
          <p:cNvSpPr txBox="1"/>
          <p:nvPr/>
        </p:nvSpPr>
        <p:spPr>
          <a:xfrm>
            <a:off x="1809846" y="2760178"/>
            <a:ext cx="179437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Vasoconstriction</a:t>
            </a:r>
            <a:endParaRPr dirty="0"/>
          </a:p>
        </p:txBody>
      </p:sp>
      <p:sp>
        <p:nvSpPr>
          <p:cNvPr id="20" name="Google Shape;120;p1">
            <a:extLst>
              <a:ext uri="{FF2B5EF4-FFF2-40B4-BE49-F238E27FC236}">
                <a16:creationId xmlns:a16="http://schemas.microsoft.com/office/drawing/2014/main" id="{128F6760-9803-F213-FD5A-BEE35742BEC0}"/>
              </a:ext>
            </a:extLst>
          </p:cNvPr>
          <p:cNvSpPr txBox="1"/>
          <p:nvPr/>
        </p:nvSpPr>
        <p:spPr>
          <a:xfrm>
            <a:off x="0" y="0"/>
            <a:ext cx="378492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74F6A"/>
                </a:solidFill>
                <a:latin typeface="Georgia"/>
                <a:ea typeface="Georgia"/>
                <a:cs typeface="Georgia"/>
                <a:sym typeface="Georgia"/>
              </a:rPr>
              <a:t>Vasoconstriction of the Efferent Arteriole</a:t>
            </a:r>
            <a:endParaRPr sz="1800" dirty="0">
              <a:solidFill>
                <a:srgbClr val="074F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95;p1">
            <a:extLst>
              <a:ext uri="{FF2B5EF4-FFF2-40B4-BE49-F238E27FC236}">
                <a16:creationId xmlns:a16="http://schemas.microsoft.com/office/drawing/2014/main" id="{6C8779A8-66BB-36F8-CE8D-BDF9C9902D66}"/>
              </a:ext>
            </a:extLst>
          </p:cNvPr>
          <p:cNvSpPr/>
          <p:nvPr/>
        </p:nvSpPr>
        <p:spPr>
          <a:xfrm>
            <a:off x="0" y="6255834"/>
            <a:ext cx="12192000" cy="602166"/>
          </a:xfrm>
          <a:prstGeom prst="rect">
            <a:avLst/>
          </a:prstGeom>
          <a:solidFill>
            <a:srgbClr val="F1EEFF"/>
          </a:solidFill>
          <a:ln w="19050" cap="flat" cmpd="sng">
            <a:solidFill>
              <a:srgbClr val="F1EE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96;p1" descr="A sign with a person and dollar symbol&#10;&#10;AI-generated content may be incorrect.">
            <a:extLst>
              <a:ext uri="{FF2B5EF4-FFF2-40B4-BE49-F238E27FC236}">
                <a16:creationId xmlns:a16="http://schemas.microsoft.com/office/drawing/2014/main" id="{81B73188-9E97-E2A8-9109-EE8C4E70901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3985" y="6301129"/>
            <a:ext cx="847592" cy="2975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97;p1">
            <a:extLst>
              <a:ext uri="{FF2B5EF4-FFF2-40B4-BE49-F238E27FC236}">
                <a16:creationId xmlns:a16="http://schemas.microsoft.com/office/drawing/2014/main" id="{F7158370-9C6E-6A51-84C3-ABCF6739C37E}"/>
              </a:ext>
            </a:extLst>
          </p:cNvPr>
          <p:cNvSpPr txBox="1"/>
          <p:nvPr/>
        </p:nvSpPr>
        <p:spPr>
          <a:xfrm>
            <a:off x="10424141" y="6589477"/>
            <a:ext cx="149054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Artist: Danielle Xin</a:t>
            </a:r>
            <a:endParaRPr/>
          </a:p>
        </p:txBody>
      </p:sp>
      <p:sp>
        <p:nvSpPr>
          <p:cNvPr id="24" name="Google Shape;98;p1">
            <a:extLst>
              <a:ext uri="{FF2B5EF4-FFF2-40B4-BE49-F238E27FC236}">
                <a16:creationId xmlns:a16="http://schemas.microsoft.com/office/drawing/2014/main" id="{E14F525A-D3E4-B28D-226E-250DE406FBB5}"/>
              </a:ext>
            </a:extLst>
          </p:cNvPr>
          <p:cNvSpPr txBox="1"/>
          <p:nvPr/>
        </p:nvSpPr>
        <p:spPr>
          <a:xfrm>
            <a:off x="10417056" y="6266480"/>
            <a:ext cx="90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EveryBody Physiology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7207754-3506-6B02-A79B-017469A7B091}"/>
              </a:ext>
            </a:extLst>
          </p:cNvPr>
          <p:cNvCxnSpPr>
            <a:cxnSpLocks/>
          </p:cNvCxnSpPr>
          <p:nvPr/>
        </p:nvCxnSpPr>
        <p:spPr>
          <a:xfrm>
            <a:off x="2656581" y="1089096"/>
            <a:ext cx="0" cy="3097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32B36E-B59A-B8F9-94D0-19137E4D21A1}"/>
              </a:ext>
            </a:extLst>
          </p:cNvPr>
          <p:cNvCxnSpPr>
            <a:cxnSpLocks/>
          </p:cNvCxnSpPr>
          <p:nvPr/>
        </p:nvCxnSpPr>
        <p:spPr>
          <a:xfrm flipV="1">
            <a:off x="2690993" y="2229637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EA5412-C488-2B3F-84C0-5026FB43D187}"/>
              </a:ext>
            </a:extLst>
          </p:cNvPr>
          <p:cNvCxnSpPr>
            <a:cxnSpLocks/>
          </p:cNvCxnSpPr>
          <p:nvPr/>
        </p:nvCxnSpPr>
        <p:spPr>
          <a:xfrm>
            <a:off x="1938825" y="1801934"/>
            <a:ext cx="3490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267434D-7A06-4919-6482-3F5431A7986E}"/>
              </a:ext>
            </a:extLst>
          </p:cNvPr>
          <p:cNvCxnSpPr>
            <a:cxnSpLocks/>
          </p:cNvCxnSpPr>
          <p:nvPr/>
        </p:nvCxnSpPr>
        <p:spPr>
          <a:xfrm flipH="1">
            <a:off x="3044953" y="1821599"/>
            <a:ext cx="3490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ABC451-2618-9A10-6CA8-63773E564B88}"/>
              </a:ext>
            </a:extLst>
          </p:cNvPr>
          <p:cNvCxnSpPr>
            <a:cxnSpLocks/>
          </p:cNvCxnSpPr>
          <p:nvPr/>
        </p:nvCxnSpPr>
        <p:spPr>
          <a:xfrm flipH="1" flipV="1">
            <a:off x="2946631" y="2077238"/>
            <a:ext cx="285136" cy="1917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A3EC8F-3A4F-944D-BE4E-1C91E858D5AB}"/>
              </a:ext>
            </a:extLst>
          </p:cNvPr>
          <p:cNvCxnSpPr>
            <a:cxnSpLocks/>
          </p:cNvCxnSpPr>
          <p:nvPr/>
        </p:nvCxnSpPr>
        <p:spPr>
          <a:xfrm flipV="1">
            <a:off x="2140386" y="2096903"/>
            <a:ext cx="235975" cy="2458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9BE1CBD-D711-2689-D240-5CA062D9957E}"/>
              </a:ext>
            </a:extLst>
          </p:cNvPr>
          <p:cNvCxnSpPr>
            <a:cxnSpLocks/>
          </p:cNvCxnSpPr>
          <p:nvPr/>
        </p:nvCxnSpPr>
        <p:spPr>
          <a:xfrm>
            <a:off x="2140386" y="1310322"/>
            <a:ext cx="255639" cy="2163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9C12DDA-17A8-F593-E76D-B062003CA2F3}"/>
              </a:ext>
            </a:extLst>
          </p:cNvPr>
          <p:cNvCxnSpPr>
            <a:cxnSpLocks/>
          </p:cNvCxnSpPr>
          <p:nvPr/>
        </p:nvCxnSpPr>
        <p:spPr>
          <a:xfrm flipH="1">
            <a:off x="2946631" y="1369316"/>
            <a:ext cx="255638" cy="1917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06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92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Georgia</vt:lpstr>
      <vt:lpstr>Helvetica Neue</vt:lpstr>
      <vt:lpstr>Poppins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Woods</dc:creator>
  <cp:lastModifiedBy>Anita Woods</cp:lastModifiedBy>
  <cp:revision>3</cp:revision>
  <dcterms:created xsi:type="dcterms:W3CDTF">2026-05-27T15:27:52Z</dcterms:created>
  <dcterms:modified xsi:type="dcterms:W3CDTF">2026-05-27T18:34:06Z</dcterms:modified>
</cp:coreProperties>
</file>