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37"/>
    <p:restoredTop sz="83921"/>
  </p:normalViewPr>
  <p:slideViewPr>
    <p:cSldViewPr snapToGrid="0">
      <p:cViewPr varScale="1">
        <p:scale>
          <a:sx n="120" d="100"/>
          <a:sy n="120" d="100"/>
        </p:scale>
        <p:origin x="1368" y="184"/>
      </p:cViewPr>
      <p:guideLst/>
    </p:cSldViewPr>
  </p:slideViewPr>
  <p:notesTextViewPr>
    <p:cViewPr>
      <p:scale>
        <a:sx n="1" d="1"/>
        <a:sy n="1" d="1"/>
      </p:scale>
      <p:origin x="0" y="-512"/>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D3930-20C4-E743-8079-AAF7293E722F}" type="datetimeFigureOut">
              <a:rPr lang="en-US" smtClean="0"/>
              <a:t>6/3/26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6B162-A6C5-1C4D-85BA-4C2E14608263}" type="slidenum">
              <a:rPr lang="en-US" smtClean="0"/>
              <a:t>‹#›</a:t>
            </a:fld>
            <a:endParaRPr lang="en-US"/>
          </a:p>
        </p:txBody>
      </p:sp>
    </p:spTree>
    <p:extLst>
      <p:ext uri="{BB962C8B-B14F-4D97-AF65-F5344CB8AC3E}">
        <p14:creationId xmlns:p14="http://schemas.microsoft.com/office/powerpoint/2010/main" val="59316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Diagram Title:</a:t>
            </a:r>
            <a:r>
              <a:rPr lang="en-US" dirty="0"/>
              <a:t> </a:t>
            </a:r>
            <a:r>
              <a:rPr lang="en-US" i="1" dirty="0"/>
              <a:t>Transport of the Principal Cells of the Collecting Duct</a:t>
            </a:r>
            <a:br>
              <a:rPr lang="en-US" i="1" dirty="0"/>
            </a:br>
            <a:endParaRPr lang="en-US" dirty="0"/>
          </a:p>
          <a:p>
            <a:pPr marL="0" lvl="0" indent="0" algn="l" rtl="0">
              <a:spcBef>
                <a:spcPts val="0"/>
              </a:spcBef>
              <a:spcAft>
                <a:spcPts val="0"/>
              </a:spcAft>
              <a:buNone/>
            </a:pPr>
            <a:r>
              <a:rPr lang="en-US" b="1" dirty="0"/>
              <a:t>Description</a:t>
            </a:r>
            <a:r>
              <a:rPr lang="en-US" dirty="0"/>
              <a:t>: This diagram depicts a cross-section of the collecting duct, specifically the principal cells of this tubule region. The apical membrane of principal cells can express a water channel, as well as a sodium channel. In addition, two important types of apical potassium channels are the big capacitance (BK) channel and the renal outer medulla potassium channel (ROMK). The basolateral membrane has an aquaporin channel and the sodium potassium ATPase.  </a:t>
            </a:r>
          </a:p>
          <a:p>
            <a:pPr marL="0" lvl="0" indent="0" algn="l" rtl="0">
              <a:spcBef>
                <a:spcPts val="0"/>
              </a:spcBef>
              <a:spcAft>
                <a:spcPts val="0"/>
              </a:spcAft>
              <a:buNone/>
            </a:pPr>
            <a:endParaRPr lang="en-US" i="1" dirty="0"/>
          </a:p>
          <a:p>
            <a:pPr marL="0" lvl="0" indent="0" algn="l" rtl="0">
              <a:spcBef>
                <a:spcPts val="0"/>
              </a:spcBef>
              <a:spcAft>
                <a:spcPts val="0"/>
              </a:spcAft>
              <a:buNone/>
            </a:pPr>
            <a:r>
              <a:rPr lang="en-US" b="1" dirty="0"/>
              <a:t>Usage &amp; Licensing:</a:t>
            </a:r>
            <a:br>
              <a:rPr lang="en-US" dirty="0"/>
            </a:br>
            <a:r>
              <a:rPr lang="en-US" dirty="0"/>
              <a:t>This diagram is licensed under CC BY-NC-ND 4.0. </a:t>
            </a:r>
            <a:br>
              <a:rPr lang="en-US" dirty="0"/>
            </a:br>
            <a:r>
              <a:rPr lang="en-US" dirty="0"/>
              <a:t>You may add or remove labels, rearrange layers, or adapt layout for educational use. </a:t>
            </a:r>
          </a:p>
          <a:p>
            <a:pPr marL="0" lvl="0" indent="0" algn="l" rtl="0">
              <a:spcBef>
                <a:spcPts val="0"/>
              </a:spcBef>
              <a:spcAft>
                <a:spcPts val="0"/>
              </a:spcAft>
              <a:buNone/>
            </a:pPr>
            <a:r>
              <a:rPr lang="en-US" dirty="0"/>
              <a:t>Attribution: Danielle Xin</a:t>
            </a:r>
          </a:p>
          <a:p>
            <a:endParaRPr lang="en-US" dirty="0"/>
          </a:p>
        </p:txBody>
      </p:sp>
      <p:sp>
        <p:nvSpPr>
          <p:cNvPr id="4" name="Slide Number Placeholder 3"/>
          <p:cNvSpPr>
            <a:spLocks noGrp="1"/>
          </p:cNvSpPr>
          <p:nvPr>
            <p:ph type="sldNum" sz="quarter" idx="5"/>
          </p:nvPr>
        </p:nvSpPr>
        <p:spPr/>
        <p:txBody>
          <a:bodyPr/>
          <a:lstStyle/>
          <a:p>
            <a:fld id="{2BBA28FF-AB08-BB49-A4F6-4A2D6FFBEFEC}" type="slidenum">
              <a:rPr lang="en-US" smtClean="0"/>
              <a:t>1</a:t>
            </a:fld>
            <a:endParaRPr lang="en-US"/>
          </a:p>
        </p:txBody>
      </p:sp>
    </p:spTree>
    <p:extLst>
      <p:ext uri="{BB962C8B-B14F-4D97-AF65-F5344CB8AC3E}">
        <p14:creationId xmlns:p14="http://schemas.microsoft.com/office/powerpoint/2010/main" val="96610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D96E-5F8B-3CCB-4754-9135E03353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29E35A-800E-5927-746C-EA78E50CFD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CB0E74-BAD1-F552-5534-90806A5A2D83}"/>
              </a:ext>
            </a:extLst>
          </p:cNvPr>
          <p:cNvSpPr>
            <a:spLocks noGrp="1"/>
          </p:cNvSpPr>
          <p:nvPr>
            <p:ph type="dt" sz="half" idx="10"/>
          </p:nvPr>
        </p:nvSpPr>
        <p:spPr/>
        <p:txBody>
          <a:bodyPr/>
          <a:lstStyle/>
          <a:p>
            <a:fld id="{FA2CE24D-9679-F843-8C29-BBB8DCACF2C3}" type="datetimeFigureOut">
              <a:rPr lang="en-US" smtClean="0"/>
              <a:t>6/3/26</a:t>
            </a:fld>
            <a:endParaRPr lang="en-US"/>
          </a:p>
        </p:txBody>
      </p:sp>
      <p:sp>
        <p:nvSpPr>
          <p:cNvPr id="5" name="Footer Placeholder 4">
            <a:extLst>
              <a:ext uri="{FF2B5EF4-FFF2-40B4-BE49-F238E27FC236}">
                <a16:creationId xmlns:a16="http://schemas.microsoft.com/office/drawing/2014/main" id="{E6CA29A9-9E72-D7E0-39C7-EB04F7438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4E5E4-E552-8400-F79D-4F9882118C7E}"/>
              </a:ext>
            </a:extLst>
          </p:cNvPr>
          <p:cNvSpPr>
            <a:spLocks noGrp="1"/>
          </p:cNvSpPr>
          <p:nvPr>
            <p:ph type="sldNum" sz="quarter" idx="12"/>
          </p:nvPr>
        </p:nvSpPr>
        <p:spPr/>
        <p:txBody>
          <a:bodyPr/>
          <a:lstStyle/>
          <a:p>
            <a:fld id="{CDF61B10-6349-ED46-870A-7B024832CEEB}" type="slidenum">
              <a:rPr lang="en-US" smtClean="0"/>
              <a:t>‹#›</a:t>
            </a:fld>
            <a:endParaRPr lang="en-US"/>
          </a:p>
        </p:txBody>
      </p:sp>
    </p:spTree>
    <p:extLst>
      <p:ext uri="{BB962C8B-B14F-4D97-AF65-F5344CB8AC3E}">
        <p14:creationId xmlns:p14="http://schemas.microsoft.com/office/powerpoint/2010/main" val="87695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B84E-DEF3-97C9-A80C-C3B1240B94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7D2AB5-6BF5-74DC-9058-5016EF7BC7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454DD-33DC-1C59-EB06-FD06E7593887}"/>
              </a:ext>
            </a:extLst>
          </p:cNvPr>
          <p:cNvSpPr>
            <a:spLocks noGrp="1"/>
          </p:cNvSpPr>
          <p:nvPr>
            <p:ph type="dt" sz="half" idx="10"/>
          </p:nvPr>
        </p:nvSpPr>
        <p:spPr/>
        <p:txBody>
          <a:bodyPr/>
          <a:lstStyle/>
          <a:p>
            <a:fld id="{FA2CE24D-9679-F843-8C29-BBB8DCACF2C3}" type="datetimeFigureOut">
              <a:rPr lang="en-US" smtClean="0"/>
              <a:t>6/3/26</a:t>
            </a:fld>
            <a:endParaRPr lang="en-US"/>
          </a:p>
        </p:txBody>
      </p:sp>
      <p:sp>
        <p:nvSpPr>
          <p:cNvPr id="5" name="Footer Placeholder 4">
            <a:extLst>
              <a:ext uri="{FF2B5EF4-FFF2-40B4-BE49-F238E27FC236}">
                <a16:creationId xmlns:a16="http://schemas.microsoft.com/office/drawing/2014/main" id="{BA7DD3F7-F31E-366F-303B-B837B15A9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76772-EAAC-FB11-631E-1DD588B0F32E}"/>
              </a:ext>
            </a:extLst>
          </p:cNvPr>
          <p:cNvSpPr>
            <a:spLocks noGrp="1"/>
          </p:cNvSpPr>
          <p:nvPr>
            <p:ph type="sldNum" sz="quarter" idx="12"/>
          </p:nvPr>
        </p:nvSpPr>
        <p:spPr/>
        <p:txBody>
          <a:bodyPr/>
          <a:lstStyle/>
          <a:p>
            <a:fld id="{CDF61B10-6349-ED46-870A-7B024832CEEB}" type="slidenum">
              <a:rPr lang="en-US" smtClean="0"/>
              <a:t>‹#›</a:t>
            </a:fld>
            <a:endParaRPr lang="en-US"/>
          </a:p>
        </p:txBody>
      </p:sp>
    </p:spTree>
    <p:extLst>
      <p:ext uri="{BB962C8B-B14F-4D97-AF65-F5344CB8AC3E}">
        <p14:creationId xmlns:p14="http://schemas.microsoft.com/office/powerpoint/2010/main" val="120768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00E80-5D5B-8E8F-150F-5F981D13CD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DF59F2-5A94-4D1C-9DED-4FB47EF3EC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78CFB-1EE0-DE6F-31A3-B1C5B7858129}"/>
              </a:ext>
            </a:extLst>
          </p:cNvPr>
          <p:cNvSpPr>
            <a:spLocks noGrp="1"/>
          </p:cNvSpPr>
          <p:nvPr>
            <p:ph type="dt" sz="half" idx="10"/>
          </p:nvPr>
        </p:nvSpPr>
        <p:spPr/>
        <p:txBody>
          <a:bodyPr/>
          <a:lstStyle/>
          <a:p>
            <a:fld id="{FA2CE24D-9679-F843-8C29-BBB8DCACF2C3}" type="datetimeFigureOut">
              <a:rPr lang="en-US" smtClean="0"/>
              <a:t>6/3/26</a:t>
            </a:fld>
            <a:endParaRPr lang="en-US"/>
          </a:p>
        </p:txBody>
      </p:sp>
      <p:sp>
        <p:nvSpPr>
          <p:cNvPr id="5" name="Footer Placeholder 4">
            <a:extLst>
              <a:ext uri="{FF2B5EF4-FFF2-40B4-BE49-F238E27FC236}">
                <a16:creationId xmlns:a16="http://schemas.microsoft.com/office/drawing/2014/main" id="{1D5897AC-60B2-42FF-1385-966CB168C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02674-5885-4728-47E8-4BE2061987D3}"/>
              </a:ext>
            </a:extLst>
          </p:cNvPr>
          <p:cNvSpPr>
            <a:spLocks noGrp="1"/>
          </p:cNvSpPr>
          <p:nvPr>
            <p:ph type="sldNum" sz="quarter" idx="12"/>
          </p:nvPr>
        </p:nvSpPr>
        <p:spPr/>
        <p:txBody>
          <a:bodyPr/>
          <a:lstStyle/>
          <a:p>
            <a:fld id="{CDF61B10-6349-ED46-870A-7B024832CEEB}" type="slidenum">
              <a:rPr lang="en-US" smtClean="0"/>
              <a:t>‹#›</a:t>
            </a:fld>
            <a:endParaRPr lang="en-US"/>
          </a:p>
        </p:txBody>
      </p:sp>
    </p:spTree>
    <p:extLst>
      <p:ext uri="{BB962C8B-B14F-4D97-AF65-F5344CB8AC3E}">
        <p14:creationId xmlns:p14="http://schemas.microsoft.com/office/powerpoint/2010/main" val="238930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FE02-E7B8-3D3C-403C-245DF04DD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7B0CBC-C841-0107-3DDB-EE6D1384B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69FD4-736E-E799-AA8A-DEAFC8F0FF96}"/>
              </a:ext>
            </a:extLst>
          </p:cNvPr>
          <p:cNvSpPr>
            <a:spLocks noGrp="1"/>
          </p:cNvSpPr>
          <p:nvPr>
            <p:ph type="dt" sz="half" idx="10"/>
          </p:nvPr>
        </p:nvSpPr>
        <p:spPr/>
        <p:txBody>
          <a:bodyPr/>
          <a:lstStyle/>
          <a:p>
            <a:fld id="{FA2CE24D-9679-F843-8C29-BBB8DCACF2C3}" type="datetimeFigureOut">
              <a:rPr lang="en-US" smtClean="0"/>
              <a:t>6/3/26</a:t>
            </a:fld>
            <a:endParaRPr lang="en-US"/>
          </a:p>
        </p:txBody>
      </p:sp>
      <p:sp>
        <p:nvSpPr>
          <p:cNvPr id="5" name="Footer Placeholder 4">
            <a:extLst>
              <a:ext uri="{FF2B5EF4-FFF2-40B4-BE49-F238E27FC236}">
                <a16:creationId xmlns:a16="http://schemas.microsoft.com/office/drawing/2014/main" id="{0B658C63-6C61-EC9E-F618-F7D978F04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5B196-ADE7-812B-6A41-CF3B58B4642C}"/>
              </a:ext>
            </a:extLst>
          </p:cNvPr>
          <p:cNvSpPr>
            <a:spLocks noGrp="1"/>
          </p:cNvSpPr>
          <p:nvPr>
            <p:ph type="sldNum" sz="quarter" idx="12"/>
          </p:nvPr>
        </p:nvSpPr>
        <p:spPr/>
        <p:txBody>
          <a:bodyPr/>
          <a:lstStyle/>
          <a:p>
            <a:fld id="{CDF61B10-6349-ED46-870A-7B024832CEEB}" type="slidenum">
              <a:rPr lang="en-US" smtClean="0"/>
              <a:t>‹#›</a:t>
            </a:fld>
            <a:endParaRPr lang="en-US"/>
          </a:p>
        </p:txBody>
      </p:sp>
    </p:spTree>
    <p:extLst>
      <p:ext uri="{BB962C8B-B14F-4D97-AF65-F5344CB8AC3E}">
        <p14:creationId xmlns:p14="http://schemas.microsoft.com/office/powerpoint/2010/main" val="154737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F724-820D-1CB6-3714-DAD9D0FF8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9627AE-333B-7966-E554-4BFE4023E8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ADAEA3-0DF5-9B47-E0D9-1019FC83145F}"/>
              </a:ext>
            </a:extLst>
          </p:cNvPr>
          <p:cNvSpPr>
            <a:spLocks noGrp="1"/>
          </p:cNvSpPr>
          <p:nvPr>
            <p:ph type="dt" sz="half" idx="10"/>
          </p:nvPr>
        </p:nvSpPr>
        <p:spPr/>
        <p:txBody>
          <a:bodyPr/>
          <a:lstStyle/>
          <a:p>
            <a:fld id="{FA2CE24D-9679-F843-8C29-BBB8DCACF2C3}" type="datetimeFigureOut">
              <a:rPr lang="en-US" smtClean="0"/>
              <a:t>6/3/26</a:t>
            </a:fld>
            <a:endParaRPr lang="en-US"/>
          </a:p>
        </p:txBody>
      </p:sp>
      <p:sp>
        <p:nvSpPr>
          <p:cNvPr id="5" name="Footer Placeholder 4">
            <a:extLst>
              <a:ext uri="{FF2B5EF4-FFF2-40B4-BE49-F238E27FC236}">
                <a16:creationId xmlns:a16="http://schemas.microsoft.com/office/drawing/2014/main" id="{7EF13C2E-529B-23AA-9DCA-344D9F1EC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138AA-C9CA-3FCB-EA64-CBC5BF536880}"/>
              </a:ext>
            </a:extLst>
          </p:cNvPr>
          <p:cNvSpPr>
            <a:spLocks noGrp="1"/>
          </p:cNvSpPr>
          <p:nvPr>
            <p:ph type="sldNum" sz="quarter" idx="12"/>
          </p:nvPr>
        </p:nvSpPr>
        <p:spPr/>
        <p:txBody>
          <a:bodyPr/>
          <a:lstStyle/>
          <a:p>
            <a:fld id="{CDF61B10-6349-ED46-870A-7B024832CEEB}" type="slidenum">
              <a:rPr lang="en-US" smtClean="0"/>
              <a:t>‹#›</a:t>
            </a:fld>
            <a:endParaRPr lang="en-US"/>
          </a:p>
        </p:txBody>
      </p:sp>
    </p:spTree>
    <p:extLst>
      <p:ext uri="{BB962C8B-B14F-4D97-AF65-F5344CB8AC3E}">
        <p14:creationId xmlns:p14="http://schemas.microsoft.com/office/powerpoint/2010/main" val="92752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1B3D-5B7A-B4D2-57AE-F3E7B6F07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02130E-A148-4127-148A-AA74B887F4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7FF7D4-BAD7-D816-881C-6E63398C43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85B491-47DC-8284-B847-FA2FEFC0C766}"/>
              </a:ext>
            </a:extLst>
          </p:cNvPr>
          <p:cNvSpPr>
            <a:spLocks noGrp="1"/>
          </p:cNvSpPr>
          <p:nvPr>
            <p:ph type="dt" sz="half" idx="10"/>
          </p:nvPr>
        </p:nvSpPr>
        <p:spPr/>
        <p:txBody>
          <a:bodyPr/>
          <a:lstStyle/>
          <a:p>
            <a:fld id="{FA2CE24D-9679-F843-8C29-BBB8DCACF2C3}" type="datetimeFigureOut">
              <a:rPr lang="en-US" smtClean="0"/>
              <a:t>6/3/26</a:t>
            </a:fld>
            <a:endParaRPr lang="en-US"/>
          </a:p>
        </p:txBody>
      </p:sp>
      <p:sp>
        <p:nvSpPr>
          <p:cNvPr id="6" name="Footer Placeholder 5">
            <a:extLst>
              <a:ext uri="{FF2B5EF4-FFF2-40B4-BE49-F238E27FC236}">
                <a16:creationId xmlns:a16="http://schemas.microsoft.com/office/drawing/2014/main" id="{2C69008C-483E-B284-844E-50F37022F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403FE-86C5-7F5A-AB8E-A97E2CE29D16}"/>
              </a:ext>
            </a:extLst>
          </p:cNvPr>
          <p:cNvSpPr>
            <a:spLocks noGrp="1"/>
          </p:cNvSpPr>
          <p:nvPr>
            <p:ph type="sldNum" sz="quarter" idx="12"/>
          </p:nvPr>
        </p:nvSpPr>
        <p:spPr/>
        <p:txBody>
          <a:bodyPr/>
          <a:lstStyle/>
          <a:p>
            <a:fld id="{CDF61B10-6349-ED46-870A-7B024832CEEB}" type="slidenum">
              <a:rPr lang="en-US" smtClean="0"/>
              <a:t>‹#›</a:t>
            </a:fld>
            <a:endParaRPr lang="en-US"/>
          </a:p>
        </p:txBody>
      </p:sp>
    </p:spTree>
    <p:extLst>
      <p:ext uri="{BB962C8B-B14F-4D97-AF65-F5344CB8AC3E}">
        <p14:creationId xmlns:p14="http://schemas.microsoft.com/office/powerpoint/2010/main" val="403107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1088-829B-2D06-A871-CE38D4FB27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024E92-0F2B-A30B-8F62-FD40E15E22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B3FB8D-DD92-CB81-A38C-74071DF47C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19C150-2B3A-3945-30E3-1A1C1182B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5A178-892A-F543-857B-B5B2E18663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63C5B1-2DAC-A9A0-3AB8-4D2702C86D9A}"/>
              </a:ext>
            </a:extLst>
          </p:cNvPr>
          <p:cNvSpPr>
            <a:spLocks noGrp="1"/>
          </p:cNvSpPr>
          <p:nvPr>
            <p:ph type="dt" sz="half" idx="10"/>
          </p:nvPr>
        </p:nvSpPr>
        <p:spPr/>
        <p:txBody>
          <a:bodyPr/>
          <a:lstStyle/>
          <a:p>
            <a:fld id="{FA2CE24D-9679-F843-8C29-BBB8DCACF2C3}" type="datetimeFigureOut">
              <a:rPr lang="en-US" smtClean="0"/>
              <a:t>6/3/26</a:t>
            </a:fld>
            <a:endParaRPr lang="en-US"/>
          </a:p>
        </p:txBody>
      </p:sp>
      <p:sp>
        <p:nvSpPr>
          <p:cNvPr id="8" name="Footer Placeholder 7">
            <a:extLst>
              <a:ext uri="{FF2B5EF4-FFF2-40B4-BE49-F238E27FC236}">
                <a16:creationId xmlns:a16="http://schemas.microsoft.com/office/drawing/2014/main" id="{84DC7083-8607-A521-37F3-845FC79375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861594-7FAA-4E70-D663-6F15545ED3F7}"/>
              </a:ext>
            </a:extLst>
          </p:cNvPr>
          <p:cNvSpPr>
            <a:spLocks noGrp="1"/>
          </p:cNvSpPr>
          <p:nvPr>
            <p:ph type="sldNum" sz="quarter" idx="12"/>
          </p:nvPr>
        </p:nvSpPr>
        <p:spPr/>
        <p:txBody>
          <a:bodyPr/>
          <a:lstStyle/>
          <a:p>
            <a:fld id="{CDF61B10-6349-ED46-870A-7B024832CEEB}" type="slidenum">
              <a:rPr lang="en-US" smtClean="0"/>
              <a:t>‹#›</a:t>
            </a:fld>
            <a:endParaRPr lang="en-US"/>
          </a:p>
        </p:txBody>
      </p:sp>
    </p:spTree>
    <p:extLst>
      <p:ext uri="{BB962C8B-B14F-4D97-AF65-F5344CB8AC3E}">
        <p14:creationId xmlns:p14="http://schemas.microsoft.com/office/powerpoint/2010/main" val="322854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33D5C-8C3B-4772-AFAC-0D416F2B49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6F237B-CD36-7E91-51EA-C7A0A8D88682}"/>
              </a:ext>
            </a:extLst>
          </p:cNvPr>
          <p:cNvSpPr>
            <a:spLocks noGrp="1"/>
          </p:cNvSpPr>
          <p:nvPr>
            <p:ph type="dt" sz="half" idx="10"/>
          </p:nvPr>
        </p:nvSpPr>
        <p:spPr/>
        <p:txBody>
          <a:bodyPr/>
          <a:lstStyle/>
          <a:p>
            <a:fld id="{FA2CE24D-9679-F843-8C29-BBB8DCACF2C3}" type="datetimeFigureOut">
              <a:rPr lang="en-US" smtClean="0"/>
              <a:t>6/3/26</a:t>
            </a:fld>
            <a:endParaRPr lang="en-US"/>
          </a:p>
        </p:txBody>
      </p:sp>
      <p:sp>
        <p:nvSpPr>
          <p:cNvPr id="4" name="Footer Placeholder 3">
            <a:extLst>
              <a:ext uri="{FF2B5EF4-FFF2-40B4-BE49-F238E27FC236}">
                <a16:creationId xmlns:a16="http://schemas.microsoft.com/office/drawing/2014/main" id="{A2C2DD26-EDCA-BB12-81DE-E6F7448685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1622AE-29BE-8970-53D6-CF41A238F0F4}"/>
              </a:ext>
            </a:extLst>
          </p:cNvPr>
          <p:cNvSpPr>
            <a:spLocks noGrp="1"/>
          </p:cNvSpPr>
          <p:nvPr>
            <p:ph type="sldNum" sz="quarter" idx="12"/>
          </p:nvPr>
        </p:nvSpPr>
        <p:spPr/>
        <p:txBody>
          <a:bodyPr/>
          <a:lstStyle/>
          <a:p>
            <a:fld id="{CDF61B10-6349-ED46-870A-7B024832CEEB}" type="slidenum">
              <a:rPr lang="en-US" smtClean="0"/>
              <a:t>‹#›</a:t>
            </a:fld>
            <a:endParaRPr lang="en-US"/>
          </a:p>
        </p:txBody>
      </p:sp>
    </p:spTree>
    <p:extLst>
      <p:ext uri="{BB962C8B-B14F-4D97-AF65-F5344CB8AC3E}">
        <p14:creationId xmlns:p14="http://schemas.microsoft.com/office/powerpoint/2010/main" val="222012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0BF74-D2F7-20A7-2743-CD993E27F618}"/>
              </a:ext>
            </a:extLst>
          </p:cNvPr>
          <p:cNvSpPr>
            <a:spLocks noGrp="1"/>
          </p:cNvSpPr>
          <p:nvPr>
            <p:ph type="dt" sz="half" idx="10"/>
          </p:nvPr>
        </p:nvSpPr>
        <p:spPr/>
        <p:txBody>
          <a:bodyPr/>
          <a:lstStyle/>
          <a:p>
            <a:fld id="{FA2CE24D-9679-F843-8C29-BBB8DCACF2C3}" type="datetimeFigureOut">
              <a:rPr lang="en-US" smtClean="0"/>
              <a:t>6/3/26</a:t>
            </a:fld>
            <a:endParaRPr lang="en-US"/>
          </a:p>
        </p:txBody>
      </p:sp>
      <p:sp>
        <p:nvSpPr>
          <p:cNvPr id="3" name="Footer Placeholder 2">
            <a:extLst>
              <a:ext uri="{FF2B5EF4-FFF2-40B4-BE49-F238E27FC236}">
                <a16:creationId xmlns:a16="http://schemas.microsoft.com/office/drawing/2014/main" id="{759265B8-6D52-80F7-E8F4-070440DFE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8667E1-8B41-2E80-F98A-EAE9BF2AF62B}"/>
              </a:ext>
            </a:extLst>
          </p:cNvPr>
          <p:cNvSpPr>
            <a:spLocks noGrp="1"/>
          </p:cNvSpPr>
          <p:nvPr>
            <p:ph type="sldNum" sz="quarter" idx="12"/>
          </p:nvPr>
        </p:nvSpPr>
        <p:spPr/>
        <p:txBody>
          <a:bodyPr/>
          <a:lstStyle/>
          <a:p>
            <a:fld id="{CDF61B10-6349-ED46-870A-7B024832CEEB}" type="slidenum">
              <a:rPr lang="en-US" smtClean="0"/>
              <a:t>‹#›</a:t>
            </a:fld>
            <a:endParaRPr lang="en-US"/>
          </a:p>
        </p:txBody>
      </p:sp>
    </p:spTree>
    <p:extLst>
      <p:ext uri="{BB962C8B-B14F-4D97-AF65-F5344CB8AC3E}">
        <p14:creationId xmlns:p14="http://schemas.microsoft.com/office/powerpoint/2010/main" val="11325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6ADC-B868-BC24-77E0-9BAC60E209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E7A5D-7C04-36E2-1F4F-4CC61CA36D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170711-83B5-8D8D-63A0-129F3DAC3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D02AC-B7D3-7D11-98A4-A773C992884D}"/>
              </a:ext>
            </a:extLst>
          </p:cNvPr>
          <p:cNvSpPr>
            <a:spLocks noGrp="1"/>
          </p:cNvSpPr>
          <p:nvPr>
            <p:ph type="dt" sz="half" idx="10"/>
          </p:nvPr>
        </p:nvSpPr>
        <p:spPr/>
        <p:txBody>
          <a:bodyPr/>
          <a:lstStyle/>
          <a:p>
            <a:fld id="{FA2CE24D-9679-F843-8C29-BBB8DCACF2C3}" type="datetimeFigureOut">
              <a:rPr lang="en-US" smtClean="0"/>
              <a:t>6/3/26</a:t>
            </a:fld>
            <a:endParaRPr lang="en-US"/>
          </a:p>
        </p:txBody>
      </p:sp>
      <p:sp>
        <p:nvSpPr>
          <p:cNvPr id="6" name="Footer Placeholder 5">
            <a:extLst>
              <a:ext uri="{FF2B5EF4-FFF2-40B4-BE49-F238E27FC236}">
                <a16:creationId xmlns:a16="http://schemas.microsoft.com/office/drawing/2014/main" id="{5C57301C-6E09-574E-6F53-ED7248CB1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445BB-3B84-D39B-A3A8-7A24FDF2B7CB}"/>
              </a:ext>
            </a:extLst>
          </p:cNvPr>
          <p:cNvSpPr>
            <a:spLocks noGrp="1"/>
          </p:cNvSpPr>
          <p:nvPr>
            <p:ph type="sldNum" sz="quarter" idx="12"/>
          </p:nvPr>
        </p:nvSpPr>
        <p:spPr/>
        <p:txBody>
          <a:bodyPr/>
          <a:lstStyle/>
          <a:p>
            <a:fld id="{CDF61B10-6349-ED46-870A-7B024832CEEB}" type="slidenum">
              <a:rPr lang="en-US" smtClean="0"/>
              <a:t>‹#›</a:t>
            </a:fld>
            <a:endParaRPr lang="en-US"/>
          </a:p>
        </p:txBody>
      </p:sp>
    </p:spTree>
    <p:extLst>
      <p:ext uri="{BB962C8B-B14F-4D97-AF65-F5344CB8AC3E}">
        <p14:creationId xmlns:p14="http://schemas.microsoft.com/office/powerpoint/2010/main" val="52031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8F8D-6EB6-BD23-EF53-56DAFEAD4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72438-440A-474F-2876-F93C77E8D5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8BF413-BA17-514D-1D49-88518AE99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AD2C4-305F-7113-C694-B3C7B626D47E}"/>
              </a:ext>
            </a:extLst>
          </p:cNvPr>
          <p:cNvSpPr>
            <a:spLocks noGrp="1"/>
          </p:cNvSpPr>
          <p:nvPr>
            <p:ph type="dt" sz="half" idx="10"/>
          </p:nvPr>
        </p:nvSpPr>
        <p:spPr/>
        <p:txBody>
          <a:bodyPr/>
          <a:lstStyle/>
          <a:p>
            <a:fld id="{FA2CE24D-9679-F843-8C29-BBB8DCACF2C3}" type="datetimeFigureOut">
              <a:rPr lang="en-US" smtClean="0"/>
              <a:t>6/3/26</a:t>
            </a:fld>
            <a:endParaRPr lang="en-US"/>
          </a:p>
        </p:txBody>
      </p:sp>
      <p:sp>
        <p:nvSpPr>
          <p:cNvPr id="6" name="Footer Placeholder 5">
            <a:extLst>
              <a:ext uri="{FF2B5EF4-FFF2-40B4-BE49-F238E27FC236}">
                <a16:creationId xmlns:a16="http://schemas.microsoft.com/office/drawing/2014/main" id="{916087CA-ACDA-2445-D2D2-A2E91BBBE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837CD-D920-216C-0785-342F01E9EFAB}"/>
              </a:ext>
            </a:extLst>
          </p:cNvPr>
          <p:cNvSpPr>
            <a:spLocks noGrp="1"/>
          </p:cNvSpPr>
          <p:nvPr>
            <p:ph type="sldNum" sz="quarter" idx="12"/>
          </p:nvPr>
        </p:nvSpPr>
        <p:spPr/>
        <p:txBody>
          <a:bodyPr/>
          <a:lstStyle/>
          <a:p>
            <a:fld id="{CDF61B10-6349-ED46-870A-7B024832CEEB}" type="slidenum">
              <a:rPr lang="en-US" smtClean="0"/>
              <a:t>‹#›</a:t>
            </a:fld>
            <a:endParaRPr lang="en-US"/>
          </a:p>
        </p:txBody>
      </p:sp>
    </p:spTree>
    <p:extLst>
      <p:ext uri="{BB962C8B-B14F-4D97-AF65-F5344CB8AC3E}">
        <p14:creationId xmlns:p14="http://schemas.microsoft.com/office/powerpoint/2010/main" val="25043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C0A207-B51D-D234-44A3-E9400E560A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A326C0-4457-62BF-FAB4-0E24724C85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90DFE-ED2E-6EC6-2612-120311BD2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2CE24D-9679-F843-8C29-BBB8DCACF2C3}" type="datetimeFigureOut">
              <a:rPr lang="en-US" smtClean="0"/>
              <a:t>6/3/26</a:t>
            </a:fld>
            <a:endParaRPr lang="en-US"/>
          </a:p>
        </p:txBody>
      </p:sp>
      <p:sp>
        <p:nvSpPr>
          <p:cNvPr id="5" name="Footer Placeholder 4">
            <a:extLst>
              <a:ext uri="{FF2B5EF4-FFF2-40B4-BE49-F238E27FC236}">
                <a16:creationId xmlns:a16="http://schemas.microsoft.com/office/drawing/2014/main" id="{9A824357-2C12-1F22-8293-F8DC159AA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580DBFF-567D-9F45-41DA-8BF623659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F61B10-6349-ED46-870A-7B024832CEEB}" type="slidenum">
              <a:rPr lang="en-US" smtClean="0"/>
              <a:t>‹#›</a:t>
            </a:fld>
            <a:endParaRPr lang="en-US"/>
          </a:p>
        </p:txBody>
      </p:sp>
    </p:spTree>
    <p:extLst>
      <p:ext uri="{BB962C8B-B14F-4D97-AF65-F5344CB8AC3E}">
        <p14:creationId xmlns:p14="http://schemas.microsoft.com/office/powerpoint/2010/main" val="983683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ss-section of the nephron tubule, depicting major transporters found in the Principal cells of the Collecting Duct.&#10;">
            <a:extLst>
              <a:ext uri="{FF2B5EF4-FFF2-40B4-BE49-F238E27FC236}">
                <a16:creationId xmlns:a16="http://schemas.microsoft.com/office/drawing/2014/main" id="{D222A5A1-CFD9-F6EE-087F-BC39380481BB}"/>
              </a:ext>
            </a:extLst>
          </p:cNvPr>
          <p:cNvPicPr>
            <a:picLocks noChangeAspect="1"/>
          </p:cNvPicPr>
          <p:nvPr/>
        </p:nvPicPr>
        <p:blipFill>
          <a:blip r:embed="rId3"/>
          <a:srcRect l="8090" t="19640" r="7053" b="18558"/>
          <a:stretch>
            <a:fillRect/>
          </a:stretch>
        </p:blipFill>
        <p:spPr>
          <a:xfrm>
            <a:off x="1845529" y="746512"/>
            <a:ext cx="7036549" cy="5535634"/>
          </a:xfrm>
          <a:prstGeom prst="rect">
            <a:avLst/>
          </a:prstGeom>
        </p:spPr>
      </p:pic>
      <p:pic>
        <p:nvPicPr>
          <p:cNvPr id="13" name="Picture 12">
            <a:extLst>
              <a:ext uri="{FF2B5EF4-FFF2-40B4-BE49-F238E27FC236}">
                <a16:creationId xmlns:a16="http://schemas.microsoft.com/office/drawing/2014/main" id="{A8B67B8C-7B8F-CF6C-75FD-24AFAF1A40D4}"/>
              </a:ext>
            </a:extLst>
          </p:cNvPr>
          <p:cNvPicPr>
            <a:picLocks noChangeAspect="1"/>
          </p:cNvPicPr>
          <p:nvPr/>
        </p:nvPicPr>
        <p:blipFill>
          <a:blip r:embed="rId4"/>
          <a:srcRect l="51138" t="3483" r="8163" b="60596"/>
          <a:stretch>
            <a:fillRect/>
          </a:stretch>
        </p:blipFill>
        <p:spPr>
          <a:xfrm>
            <a:off x="3752561" y="2907255"/>
            <a:ext cx="1159098" cy="747075"/>
          </a:xfrm>
          <a:prstGeom prst="rect">
            <a:avLst/>
          </a:prstGeom>
        </p:spPr>
      </p:pic>
      <p:pic>
        <p:nvPicPr>
          <p:cNvPr id="2" name="Picture 1">
            <a:extLst>
              <a:ext uri="{FF2B5EF4-FFF2-40B4-BE49-F238E27FC236}">
                <a16:creationId xmlns:a16="http://schemas.microsoft.com/office/drawing/2014/main" id="{4D581399-72C4-21AF-26BD-6549005CCCA6}"/>
              </a:ext>
            </a:extLst>
          </p:cNvPr>
          <p:cNvPicPr>
            <a:picLocks noChangeAspect="1"/>
          </p:cNvPicPr>
          <p:nvPr/>
        </p:nvPicPr>
        <p:blipFill>
          <a:blip r:embed="rId4"/>
          <a:srcRect l="51138" t="3483" r="8163" b="60596"/>
          <a:stretch>
            <a:fillRect/>
          </a:stretch>
        </p:blipFill>
        <p:spPr>
          <a:xfrm>
            <a:off x="1354266" y="2903244"/>
            <a:ext cx="1159098" cy="747075"/>
          </a:xfrm>
          <a:prstGeom prst="rect">
            <a:avLst/>
          </a:prstGeom>
        </p:spPr>
      </p:pic>
      <p:sp>
        <p:nvSpPr>
          <p:cNvPr id="4" name="Google Shape;120;p1">
            <a:extLst>
              <a:ext uri="{FF2B5EF4-FFF2-40B4-BE49-F238E27FC236}">
                <a16:creationId xmlns:a16="http://schemas.microsoft.com/office/drawing/2014/main" id="{D5A61CC9-7BD3-31E4-50F4-2E0D3A4CF219}"/>
              </a:ext>
            </a:extLst>
          </p:cNvPr>
          <p:cNvSpPr txBox="1"/>
          <p:nvPr/>
        </p:nvSpPr>
        <p:spPr>
          <a:xfrm>
            <a:off x="0" y="0"/>
            <a:ext cx="3784922"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074F6A"/>
                </a:solidFill>
                <a:latin typeface="Georgia"/>
                <a:ea typeface="Georgia"/>
                <a:cs typeface="Georgia"/>
                <a:sym typeface="Georgia"/>
              </a:rPr>
              <a:t>Transport of Principal Cells of the Collecting Duct</a:t>
            </a:r>
            <a:endParaRPr sz="1800" dirty="0">
              <a:solidFill>
                <a:srgbClr val="074F6A"/>
              </a:solidFill>
              <a:latin typeface="Arial"/>
              <a:ea typeface="Arial"/>
              <a:cs typeface="Arial"/>
              <a:sym typeface="Arial"/>
            </a:endParaRPr>
          </a:p>
        </p:txBody>
      </p:sp>
      <p:cxnSp>
        <p:nvCxnSpPr>
          <p:cNvPr id="8" name="Google Shape;108;p1">
            <a:extLst>
              <a:ext uri="{FF2B5EF4-FFF2-40B4-BE49-F238E27FC236}">
                <a16:creationId xmlns:a16="http://schemas.microsoft.com/office/drawing/2014/main" id="{1B68E6D5-6FA1-2241-9869-8D60A648087C}"/>
              </a:ext>
            </a:extLst>
          </p:cNvPr>
          <p:cNvCxnSpPr>
            <a:cxnSpLocks/>
          </p:cNvCxnSpPr>
          <p:nvPr/>
        </p:nvCxnSpPr>
        <p:spPr>
          <a:xfrm flipV="1">
            <a:off x="6256677" y="1112396"/>
            <a:ext cx="2149940" cy="1293938"/>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grpSp>
        <p:nvGrpSpPr>
          <p:cNvPr id="18" name="Group 17">
            <a:extLst>
              <a:ext uri="{FF2B5EF4-FFF2-40B4-BE49-F238E27FC236}">
                <a16:creationId xmlns:a16="http://schemas.microsoft.com/office/drawing/2014/main" id="{9B7FB24C-9546-1314-1233-8F7F8967594A}"/>
              </a:ext>
            </a:extLst>
          </p:cNvPr>
          <p:cNvGrpSpPr/>
          <p:nvPr/>
        </p:nvGrpSpPr>
        <p:grpSpPr>
          <a:xfrm>
            <a:off x="3402131" y="3250116"/>
            <a:ext cx="1709349" cy="16473"/>
            <a:chOff x="2323071" y="3212758"/>
            <a:chExt cx="1709349" cy="16473"/>
          </a:xfrm>
        </p:grpSpPr>
        <p:cxnSp>
          <p:nvCxnSpPr>
            <p:cNvPr id="14" name="Straight Arrow Connector 13">
              <a:extLst>
                <a:ext uri="{FF2B5EF4-FFF2-40B4-BE49-F238E27FC236}">
                  <a16:creationId xmlns:a16="http://schemas.microsoft.com/office/drawing/2014/main" id="{54ED1CA2-7CC7-AC7C-F86A-120BB356D6A8}"/>
                </a:ext>
              </a:extLst>
            </p:cNvPr>
            <p:cNvCxnSpPr/>
            <p:nvPr/>
          </p:nvCxnSpPr>
          <p:spPr>
            <a:xfrm flipH="1">
              <a:off x="2327188" y="3229231"/>
              <a:ext cx="1705232"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88B12DC-2C03-2A01-AAB5-E99FE2156498}"/>
                </a:ext>
              </a:extLst>
            </p:cNvPr>
            <p:cNvCxnSpPr/>
            <p:nvPr/>
          </p:nvCxnSpPr>
          <p:spPr>
            <a:xfrm flipH="1">
              <a:off x="2323071" y="3212758"/>
              <a:ext cx="1705232"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BDD24FB1-CAC4-A0E4-B1B1-ECC370E419C3}"/>
              </a:ext>
            </a:extLst>
          </p:cNvPr>
          <p:cNvGrpSpPr/>
          <p:nvPr/>
        </p:nvGrpSpPr>
        <p:grpSpPr>
          <a:xfrm>
            <a:off x="1070823" y="3266591"/>
            <a:ext cx="1709349" cy="16473"/>
            <a:chOff x="2323071" y="3212758"/>
            <a:chExt cx="1709349" cy="16473"/>
          </a:xfrm>
        </p:grpSpPr>
        <p:cxnSp>
          <p:nvCxnSpPr>
            <p:cNvPr id="22" name="Straight Arrow Connector 21">
              <a:extLst>
                <a:ext uri="{FF2B5EF4-FFF2-40B4-BE49-F238E27FC236}">
                  <a16:creationId xmlns:a16="http://schemas.microsoft.com/office/drawing/2014/main" id="{81E363A0-D0F0-40C0-DB38-A3A6A7415224}"/>
                </a:ext>
              </a:extLst>
            </p:cNvPr>
            <p:cNvCxnSpPr/>
            <p:nvPr/>
          </p:nvCxnSpPr>
          <p:spPr>
            <a:xfrm flipH="1">
              <a:off x="2327188" y="3229231"/>
              <a:ext cx="1705232"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09355B88-26E1-895E-77B4-F5F8BC22ACE3}"/>
                </a:ext>
              </a:extLst>
            </p:cNvPr>
            <p:cNvCxnSpPr/>
            <p:nvPr/>
          </p:nvCxnSpPr>
          <p:spPr>
            <a:xfrm flipH="1">
              <a:off x="2323071" y="3212758"/>
              <a:ext cx="1705232"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4ADB6BC4-8E59-F45B-321B-65337809D5E9}"/>
              </a:ext>
            </a:extLst>
          </p:cNvPr>
          <p:cNvGrpSpPr/>
          <p:nvPr/>
        </p:nvGrpSpPr>
        <p:grpSpPr>
          <a:xfrm>
            <a:off x="8509588" y="2986505"/>
            <a:ext cx="869093" cy="20593"/>
            <a:chOff x="9733004" y="4572001"/>
            <a:chExt cx="869093" cy="20593"/>
          </a:xfrm>
        </p:grpSpPr>
        <p:cxnSp>
          <p:nvCxnSpPr>
            <p:cNvPr id="55" name="Straight Arrow Connector 54">
              <a:extLst>
                <a:ext uri="{FF2B5EF4-FFF2-40B4-BE49-F238E27FC236}">
                  <a16:creationId xmlns:a16="http://schemas.microsoft.com/office/drawing/2014/main" id="{1E6C8E07-9526-8904-97D2-4365F74F3C21}"/>
                </a:ext>
              </a:extLst>
            </p:cNvPr>
            <p:cNvCxnSpPr>
              <a:cxnSpLocks/>
            </p:cNvCxnSpPr>
            <p:nvPr/>
          </p:nvCxnSpPr>
          <p:spPr>
            <a:xfrm>
              <a:off x="9745187" y="4592594"/>
              <a:ext cx="852851"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77DCC247-E9D6-A0C7-AA20-C11850D1FA45}"/>
                </a:ext>
              </a:extLst>
            </p:cNvPr>
            <p:cNvCxnSpPr>
              <a:cxnSpLocks/>
            </p:cNvCxnSpPr>
            <p:nvPr/>
          </p:nvCxnSpPr>
          <p:spPr>
            <a:xfrm>
              <a:off x="9733004" y="4572001"/>
              <a:ext cx="869093"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58A9B9F7-0167-29A2-8AC6-82188FFD49D6}"/>
              </a:ext>
            </a:extLst>
          </p:cNvPr>
          <p:cNvGrpSpPr/>
          <p:nvPr/>
        </p:nvGrpSpPr>
        <p:grpSpPr>
          <a:xfrm>
            <a:off x="7912347" y="3670245"/>
            <a:ext cx="881448" cy="16473"/>
            <a:chOff x="3468130" y="5828271"/>
            <a:chExt cx="881448" cy="16473"/>
          </a:xfrm>
        </p:grpSpPr>
        <p:cxnSp>
          <p:nvCxnSpPr>
            <p:cNvPr id="64" name="Straight Arrow Connector 63">
              <a:extLst>
                <a:ext uri="{FF2B5EF4-FFF2-40B4-BE49-F238E27FC236}">
                  <a16:creationId xmlns:a16="http://schemas.microsoft.com/office/drawing/2014/main" id="{DF19BF1C-6B2C-F7D0-C3FD-9B8A37862AA2}"/>
                </a:ext>
              </a:extLst>
            </p:cNvPr>
            <p:cNvCxnSpPr>
              <a:cxnSpLocks/>
            </p:cNvCxnSpPr>
            <p:nvPr/>
          </p:nvCxnSpPr>
          <p:spPr>
            <a:xfrm flipH="1">
              <a:off x="3472247" y="5844744"/>
              <a:ext cx="864975"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8788AB8F-2F0A-FB1A-C9CB-DE9226859CD5}"/>
                </a:ext>
              </a:extLst>
            </p:cNvPr>
            <p:cNvCxnSpPr>
              <a:cxnSpLocks/>
            </p:cNvCxnSpPr>
            <p:nvPr/>
          </p:nvCxnSpPr>
          <p:spPr>
            <a:xfrm flipH="1">
              <a:off x="3468130" y="5828271"/>
              <a:ext cx="881448"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3" name="Picture 2" descr="A purple oval in the dark&#10;&#10;AI-generated content may be incorrect.">
            <a:extLst>
              <a:ext uri="{FF2B5EF4-FFF2-40B4-BE49-F238E27FC236}">
                <a16:creationId xmlns:a16="http://schemas.microsoft.com/office/drawing/2014/main" id="{67B390F6-285C-134C-27E8-A3EE41F27E79}"/>
              </a:ext>
            </a:extLst>
          </p:cNvPr>
          <p:cNvPicPr>
            <a:picLocks noChangeAspect="1"/>
          </p:cNvPicPr>
          <p:nvPr/>
        </p:nvPicPr>
        <p:blipFill>
          <a:blip r:embed="rId5"/>
          <a:srcRect l="51809" t="51351" r="13752" b="28313"/>
          <a:stretch>
            <a:fillRect/>
          </a:stretch>
        </p:blipFill>
        <p:spPr>
          <a:xfrm>
            <a:off x="8054528" y="2872182"/>
            <a:ext cx="1166432" cy="901679"/>
          </a:xfrm>
          <a:prstGeom prst="rect">
            <a:avLst/>
          </a:prstGeom>
        </p:spPr>
      </p:pic>
      <p:cxnSp>
        <p:nvCxnSpPr>
          <p:cNvPr id="70" name="Google Shape;108;p1">
            <a:extLst>
              <a:ext uri="{FF2B5EF4-FFF2-40B4-BE49-F238E27FC236}">
                <a16:creationId xmlns:a16="http://schemas.microsoft.com/office/drawing/2014/main" id="{A9CC77BA-F0A1-FAE4-3235-0D987B4A8CE0}"/>
              </a:ext>
            </a:extLst>
          </p:cNvPr>
          <p:cNvCxnSpPr>
            <a:cxnSpLocks/>
          </p:cNvCxnSpPr>
          <p:nvPr/>
        </p:nvCxnSpPr>
        <p:spPr>
          <a:xfrm flipV="1">
            <a:off x="8682720" y="1841444"/>
            <a:ext cx="440589" cy="667863"/>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sp>
        <p:nvSpPr>
          <p:cNvPr id="72" name="Google Shape;104;p1">
            <a:extLst>
              <a:ext uri="{FF2B5EF4-FFF2-40B4-BE49-F238E27FC236}">
                <a16:creationId xmlns:a16="http://schemas.microsoft.com/office/drawing/2014/main" id="{6F001360-9DB3-4722-0117-9650AAABC5DE}"/>
              </a:ext>
            </a:extLst>
          </p:cNvPr>
          <p:cNvSpPr txBox="1"/>
          <p:nvPr/>
        </p:nvSpPr>
        <p:spPr>
          <a:xfrm>
            <a:off x="8372365" y="620105"/>
            <a:ext cx="13934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Apical Membrane</a:t>
            </a:r>
            <a:endParaRPr dirty="0"/>
          </a:p>
        </p:txBody>
      </p:sp>
      <p:sp>
        <p:nvSpPr>
          <p:cNvPr id="73" name="Google Shape;104;p1">
            <a:extLst>
              <a:ext uri="{FF2B5EF4-FFF2-40B4-BE49-F238E27FC236}">
                <a16:creationId xmlns:a16="http://schemas.microsoft.com/office/drawing/2014/main" id="{4CA84879-3D28-76A3-DCDE-C16FBEA6770F}"/>
              </a:ext>
            </a:extLst>
          </p:cNvPr>
          <p:cNvSpPr txBox="1"/>
          <p:nvPr/>
        </p:nvSpPr>
        <p:spPr>
          <a:xfrm>
            <a:off x="8314700" y="1217348"/>
            <a:ext cx="22404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Basolateral</a:t>
            </a:r>
            <a:r>
              <a:rPr lang="en-US" sz="1800" dirty="0">
                <a:solidFill>
                  <a:schemeClr val="dk1"/>
                </a:solidFill>
                <a:latin typeface="Arial"/>
                <a:ea typeface="Arial"/>
                <a:cs typeface="Arial"/>
                <a:sym typeface="Arial"/>
              </a:rPr>
              <a:t> Membrane</a:t>
            </a:r>
            <a:endParaRPr dirty="0"/>
          </a:p>
        </p:txBody>
      </p:sp>
      <p:sp>
        <p:nvSpPr>
          <p:cNvPr id="74" name="Google Shape;104;p1">
            <a:extLst>
              <a:ext uri="{FF2B5EF4-FFF2-40B4-BE49-F238E27FC236}">
                <a16:creationId xmlns:a16="http://schemas.microsoft.com/office/drawing/2014/main" id="{A538DF76-0BDD-D6C2-8E3B-577B0A654FC0}"/>
              </a:ext>
            </a:extLst>
          </p:cNvPr>
          <p:cNvSpPr txBox="1"/>
          <p:nvPr/>
        </p:nvSpPr>
        <p:spPr>
          <a:xfrm>
            <a:off x="9311478" y="2782536"/>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3 Na</a:t>
            </a:r>
            <a:r>
              <a:rPr lang="en-US" sz="1800" baseline="30000" dirty="0">
                <a:solidFill>
                  <a:schemeClr val="dk1"/>
                </a:solidFill>
                <a:latin typeface="Arial"/>
                <a:ea typeface="Arial"/>
                <a:cs typeface="Arial"/>
                <a:sym typeface="Arial"/>
              </a:rPr>
              <a:t>+</a:t>
            </a:r>
            <a:endParaRPr baseline="30000" dirty="0"/>
          </a:p>
        </p:txBody>
      </p:sp>
      <p:sp>
        <p:nvSpPr>
          <p:cNvPr id="75" name="Google Shape;104;p1">
            <a:extLst>
              <a:ext uri="{FF2B5EF4-FFF2-40B4-BE49-F238E27FC236}">
                <a16:creationId xmlns:a16="http://schemas.microsoft.com/office/drawing/2014/main" id="{D17A04F7-CA4F-0CA4-3341-F335083BAACA}"/>
              </a:ext>
            </a:extLst>
          </p:cNvPr>
          <p:cNvSpPr txBox="1"/>
          <p:nvPr/>
        </p:nvSpPr>
        <p:spPr>
          <a:xfrm>
            <a:off x="7326159" y="3490990"/>
            <a:ext cx="68916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2 K</a:t>
            </a:r>
            <a:r>
              <a:rPr lang="en-US" sz="1800" baseline="30000" dirty="0">
                <a:solidFill>
                  <a:schemeClr val="dk1"/>
                </a:solidFill>
                <a:latin typeface="Arial"/>
                <a:ea typeface="Arial"/>
                <a:cs typeface="Arial"/>
                <a:sym typeface="Arial"/>
              </a:rPr>
              <a:t>+</a:t>
            </a:r>
            <a:endParaRPr baseline="30000" dirty="0"/>
          </a:p>
        </p:txBody>
      </p:sp>
      <p:sp>
        <p:nvSpPr>
          <p:cNvPr id="76" name="Google Shape;104;p1">
            <a:extLst>
              <a:ext uri="{FF2B5EF4-FFF2-40B4-BE49-F238E27FC236}">
                <a16:creationId xmlns:a16="http://schemas.microsoft.com/office/drawing/2014/main" id="{2E9427C9-98A8-E488-8E68-46A34EFAC0ED}"/>
              </a:ext>
            </a:extLst>
          </p:cNvPr>
          <p:cNvSpPr txBox="1"/>
          <p:nvPr/>
        </p:nvSpPr>
        <p:spPr>
          <a:xfrm>
            <a:off x="8178775" y="3157359"/>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cs typeface="Arial"/>
                <a:sym typeface="Arial"/>
              </a:rPr>
              <a:t>+ATP</a:t>
            </a:r>
            <a:endParaRPr dirty="0"/>
          </a:p>
        </p:txBody>
      </p:sp>
      <p:sp>
        <p:nvSpPr>
          <p:cNvPr id="78" name="Google Shape;104;p1">
            <a:extLst>
              <a:ext uri="{FF2B5EF4-FFF2-40B4-BE49-F238E27FC236}">
                <a16:creationId xmlns:a16="http://schemas.microsoft.com/office/drawing/2014/main" id="{3C4317B7-0A71-B7B8-53AC-D5C2A097E864}"/>
              </a:ext>
            </a:extLst>
          </p:cNvPr>
          <p:cNvSpPr txBox="1"/>
          <p:nvPr/>
        </p:nvSpPr>
        <p:spPr>
          <a:xfrm>
            <a:off x="6939496" y="3107724"/>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Na</a:t>
            </a:r>
            <a:r>
              <a:rPr lang="en-US" sz="1800" baseline="30000" dirty="0">
                <a:solidFill>
                  <a:schemeClr val="dk1"/>
                </a:solidFill>
                <a:latin typeface="Arial"/>
                <a:ea typeface="Arial"/>
                <a:cs typeface="Arial"/>
                <a:sym typeface="Arial"/>
              </a:rPr>
              <a:t>+</a:t>
            </a:r>
            <a:endParaRPr baseline="30000" dirty="0"/>
          </a:p>
        </p:txBody>
      </p:sp>
      <p:sp>
        <p:nvSpPr>
          <p:cNvPr id="85" name="Google Shape;104;p1">
            <a:extLst>
              <a:ext uri="{FF2B5EF4-FFF2-40B4-BE49-F238E27FC236}">
                <a16:creationId xmlns:a16="http://schemas.microsoft.com/office/drawing/2014/main" id="{41AF42A0-325B-AF78-DAA0-7BB89212D8FB}"/>
              </a:ext>
            </a:extLst>
          </p:cNvPr>
          <p:cNvSpPr txBox="1"/>
          <p:nvPr/>
        </p:nvSpPr>
        <p:spPr>
          <a:xfrm>
            <a:off x="2729447" y="3070859"/>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H</a:t>
            </a:r>
            <a:r>
              <a:rPr lang="en-US" baseline="-25000" dirty="0">
                <a:solidFill>
                  <a:schemeClr val="dk1"/>
                </a:solidFill>
                <a:latin typeface="Arial"/>
                <a:ea typeface="Arial"/>
                <a:cs typeface="Arial"/>
                <a:sym typeface="Arial"/>
              </a:rPr>
              <a:t>2</a:t>
            </a:r>
            <a:r>
              <a:rPr lang="en-US" dirty="0">
                <a:solidFill>
                  <a:schemeClr val="dk1"/>
                </a:solidFill>
                <a:latin typeface="Arial"/>
                <a:ea typeface="Arial"/>
                <a:cs typeface="Arial"/>
                <a:sym typeface="Arial"/>
              </a:rPr>
              <a:t>O</a:t>
            </a:r>
            <a:endParaRPr baseline="30000" dirty="0"/>
          </a:p>
        </p:txBody>
      </p:sp>
      <p:sp>
        <p:nvSpPr>
          <p:cNvPr id="86" name="Google Shape;104;p1">
            <a:extLst>
              <a:ext uri="{FF2B5EF4-FFF2-40B4-BE49-F238E27FC236}">
                <a16:creationId xmlns:a16="http://schemas.microsoft.com/office/drawing/2014/main" id="{7788676C-4F1B-D66C-2F7B-F64CD871046F}"/>
              </a:ext>
            </a:extLst>
          </p:cNvPr>
          <p:cNvSpPr txBox="1"/>
          <p:nvPr/>
        </p:nvSpPr>
        <p:spPr>
          <a:xfrm>
            <a:off x="385782" y="3074978"/>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solidFill>
                  <a:schemeClr val="dk1"/>
                </a:solidFill>
                <a:latin typeface="Arial"/>
                <a:ea typeface="Arial"/>
                <a:cs typeface="Arial"/>
                <a:sym typeface="Arial"/>
              </a:rPr>
              <a:t>H</a:t>
            </a:r>
            <a:r>
              <a:rPr lang="en-US" baseline="-25000" dirty="0">
                <a:solidFill>
                  <a:schemeClr val="dk1"/>
                </a:solidFill>
                <a:latin typeface="Arial"/>
                <a:ea typeface="Arial"/>
                <a:cs typeface="Arial"/>
                <a:sym typeface="Arial"/>
              </a:rPr>
              <a:t>2</a:t>
            </a:r>
            <a:r>
              <a:rPr lang="en-US" dirty="0">
                <a:solidFill>
                  <a:schemeClr val="dk1"/>
                </a:solidFill>
                <a:latin typeface="Arial"/>
                <a:ea typeface="Arial"/>
                <a:cs typeface="Arial"/>
                <a:sym typeface="Arial"/>
              </a:rPr>
              <a:t>O</a:t>
            </a:r>
            <a:endParaRPr baseline="30000" dirty="0"/>
          </a:p>
        </p:txBody>
      </p:sp>
      <p:sp>
        <p:nvSpPr>
          <p:cNvPr id="89" name="Google Shape;104;p1">
            <a:extLst>
              <a:ext uri="{FF2B5EF4-FFF2-40B4-BE49-F238E27FC236}">
                <a16:creationId xmlns:a16="http://schemas.microsoft.com/office/drawing/2014/main" id="{7E5D7244-98D9-2389-A954-6390B566EB60}"/>
              </a:ext>
            </a:extLst>
          </p:cNvPr>
          <p:cNvSpPr txBox="1"/>
          <p:nvPr/>
        </p:nvSpPr>
        <p:spPr>
          <a:xfrm>
            <a:off x="4607673" y="2119391"/>
            <a:ext cx="13934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Tubule Lumen</a:t>
            </a:r>
            <a:endParaRPr dirty="0"/>
          </a:p>
        </p:txBody>
      </p:sp>
      <p:sp>
        <p:nvSpPr>
          <p:cNvPr id="90" name="Google Shape;95;p1">
            <a:extLst>
              <a:ext uri="{FF2B5EF4-FFF2-40B4-BE49-F238E27FC236}">
                <a16:creationId xmlns:a16="http://schemas.microsoft.com/office/drawing/2014/main" id="{17C339C9-9086-90E7-6F13-1CE2A3E923E9}"/>
              </a:ext>
            </a:extLst>
          </p:cNvPr>
          <p:cNvSpPr/>
          <p:nvPr/>
        </p:nvSpPr>
        <p:spPr>
          <a:xfrm>
            <a:off x="0" y="6255834"/>
            <a:ext cx="12192000" cy="602166"/>
          </a:xfrm>
          <a:prstGeom prst="rect">
            <a:avLst/>
          </a:prstGeom>
          <a:solidFill>
            <a:srgbClr val="F1EEFF"/>
          </a:solidFill>
          <a:ln w="19050" cap="flat" cmpd="sng">
            <a:solidFill>
              <a:srgbClr val="F1EE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1" name="Google Shape;96;p1" descr="A sign with a person and dollar symbol&#10;&#10;AI-generated content may be incorrect.">
            <a:extLst>
              <a:ext uri="{FF2B5EF4-FFF2-40B4-BE49-F238E27FC236}">
                <a16:creationId xmlns:a16="http://schemas.microsoft.com/office/drawing/2014/main" id="{2C38F886-95E9-E6C3-2AF4-AF0829626207}"/>
              </a:ext>
            </a:extLst>
          </p:cNvPr>
          <p:cNvPicPr preferRelativeResize="0"/>
          <p:nvPr/>
        </p:nvPicPr>
        <p:blipFill rotWithShape="1">
          <a:blip r:embed="rId6">
            <a:alphaModFix/>
          </a:blip>
          <a:srcRect/>
          <a:stretch/>
        </p:blipFill>
        <p:spPr>
          <a:xfrm>
            <a:off x="11283985" y="6301129"/>
            <a:ext cx="847592" cy="297540"/>
          </a:xfrm>
          <a:prstGeom prst="rect">
            <a:avLst/>
          </a:prstGeom>
          <a:noFill/>
          <a:ln>
            <a:noFill/>
          </a:ln>
        </p:spPr>
      </p:pic>
      <p:sp>
        <p:nvSpPr>
          <p:cNvPr id="92" name="Google Shape;97;p1">
            <a:extLst>
              <a:ext uri="{FF2B5EF4-FFF2-40B4-BE49-F238E27FC236}">
                <a16:creationId xmlns:a16="http://schemas.microsoft.com/office/drawing/2014/main" id="{956881E8-D642-8E1C-F849-7B99D995F6E6}"/>
              </a:ext>
            </a:extLst>
          </p:cNvPr>
          <p:cNvSpPr txBox="1"/>
          <p:nvPr/>
        </p:nvSpPr>
        <p:spPr>
          <a:xfrm>
            <a:off x="10424141" y="6589477"/>
            <a:ext cx="149054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Helvetica Neue"/>
                <a:ea typeface="Helvetica Neue"/>
                <a:cs typeface="Helvetica Neue"/>
                <a:sym typeface="Helvetica Neue"/>
              </a:rPr>
              <a:t>Artist: Danielle Xin</a:t>
            </a:r>
            <a:endParaRPr/>
          </a:p>
        </p:txBody>
      </p:sp>
      <p:sp>
        <p:nvSpPr>
          <p:cNvPr id="93" name="Google Shape;98;p1">
            <a:extLst>
              <a:ext uri="{FF2B5EF4-FFF2-40B4-BE49-F238E27FC236}">
                <a16:creationId xmlns:a16="http://schemas.microsoft.com/office/drawing/2014/main" id="{16312832-3F9D-4AA9-8C52-B43A6EC3DB44}"/>
              </a:ext>
            </a:extLst>
          </p:cNvPr>
          <p:cNvSpPr txBox="1"/>
          <p:nvPr/>
        </p:nvSpPr>
        <p:spPr>
          <a:xfrm>
            <a:off x="10417056" y="6266480"/>
            <a:ext cx="903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Helvetica Neue"/>
                <a:ea typeface="Helvetica Neue"/>
                <a:cs typeface="Helvetica Neue"/>
                <a:sym typeface="Helvetica Neue"/>
              </a:rPr>
              <a:t>EveryBody Physiology</a:t>
            </a:r>
            <a:endParaRPr sz="1000" b="1">
              <a:solidFill>
                <a:schemeClr val="dk1"/>
              </a:solidFill>
              <a:latin typeface="Arial"/>
              <a:ea typeface="Arial"/>
              <a:cs typeface="Arial"/>
              <a:sym typeface="Arial"/>
            </a:endParaRPr>
          </a:p>
        </p:txBody>
      </p:sp>
      <p:pic>
        <p:nvPicPr>
          <p:cNvPr id="16" name="Picture 15" descr="A red rectangular object with black background&#10;&#10;AI-generated content may be incorrect.">
            <a:extLst>
              <a:ext uri="{FF2B5EF4-FFF2-40B4-BE49-F238E27FC236}">
                <a16:creationId xmlns:a16="http://schemas.microsoft.com/office/drawing/2014/main" id="{68D4070A-9304-F257-C21F-F32B0CF80789}"/>
              </a:ext>
            </a:extLst>
          </p:cNvPr>
          <p:cNvPicPr>
            <a:picLocks noChangeAspect="1"/>
          </p:cNvPicPr>
          <p:nvPr/>
        </p:nvPicPr>
        <p:blipFill>
          <a:blip r:embed="rId7">
            <a:duotone>
              <a:schemeClr val="accent5">
                <a:shade val="45000"/>
                <a:satMod val="135000"/>
              </a:schemeClr>
              <a:prstClr val="white"/>
            </a:duotone>
          </a:blip>
          <a:srcRect l="2363" t="3049" r="57008" b="63284"/>
          <a:stretch>
            <a:fillRect/>
          </a:stretch>
        </p:blipFill>
        <p:spPr>
          <a:xfrm>
            <a:off x="5693704" y="2923029"/>
            <a:ext cx="1159097" cy="701428"/>
          </a:xfrm>
          <a:prstGeom prst="rect">
            <a:avLst/>
          </a:prstGeom>
        </p:spPr>
      </p:pic>
      <p:grpSp>
        <p:nvGrpSpPr>
          <p:cNvPr id="15" name="Group 14">
            <a:extLst>
              <a:ext uri="{FF2B5EF4-FFF2-40B4-BE49-F238E27FC236}">
                <a16:creationId xmlns:a16="http://schemas.microsoft.com/office/drawing/2014/main" id="{0427733A-F0C5-2609-50F9-79CF3F862015}"/>
              </a:ext>
            </a:extLst>
          </p:cNvPr>
          <p:cNvGrpSpPr/>
          <p:nvPr/>
        </p:nvGrpSpPr>
        <p:grpSpPr>
          <a:xfrm>
            <a:off x="5417621" y="3281829"/>
            <a:ext cx="1709349" cy="17817"/>
            <a:chOff x="3186911" y="4956191"/>
            <a:chExt cx="1709349" cy="17817"/>
          </a:xfrm>
        </p:grpSpPr>
        <p:cxnSp>
          <p:nvCxnSpPr>
            <p:cNvPr id="10" name="Straight Arrow Connector 9">
              <a:extLst>
                <a:ext uri="{FF2B5EF4-FFF2-40B4-BE49-F238E27FC236}">
                  <a16:creationId xmlns:a16="http://schemas.microsoft.com/office/drawing/2014/main" id="{9F3E11AB-563D-ADFA-D978-2E41F91BC14F}"/>
                </a:ext>
              </a:extLst>
            </p:cNvPr>
            <p:cNvCxnSpPr/>
            <p:nvPr/>
          </p:nvCxnSpPr>
          <p:spPr>
            <a:xfrm rot="10800000" flipH="1">
              <a:off x="3186911" y="4974008"/>
              <a:ext cx="1705232"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197AFF3-0784-AFA7-A2FA-99293626C6EE}"/>
                </a:ext>
              </a:extLst>
            </p:cNvPr>
            <p:cNvCxnSpPr/>
            <p:nvPr/>
          </p:nvCxnSpPr>
          <p:spPr>
            <a:xfrm rot="10800000" flipH="1">
              <a:off x="3191028" y="4956191"/>
              <a:ext cx="1705232"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19" name="Picture 18">
            <a:extLst>
              <a:ext uri="{FF2B5EF4-FFF2-40B4-BE49-F238E27FC236}">
                <a16:creationId xmlns:a16="http://schemas.microsoft.com/office/drawing/2014/main" id="{D5FF8835-7781-51F5-B30E-5F9671EDB119}"/>
              </a:ext>
            </a:extLst>
          </p:cNvPr>
          <p:cNvPicPr>
            <a:picLocks noChangeAspect="1"/>
          </p:cNvPicPr>
          <p:nvPr/>
        </p:nvPicPr>
        <p:blipFill>
          <a:blip r:embed="rId8"/>
          <a:srcRect l="5032" t="52901" r="54586" b="12485"/>
          <a:stretch>
            <a:fillRect/>
          </a:stretch>
        </p:blipFill>
        <p:spPr>
          <a:xfrm>
            <a:off x="5870443" y="5321348"/>
            <a:ext cx="1159098" cy="725576"/>
          </a:xfrm>
          <a:prstGeom prst="rect">
            <a:avLst/>
          </a:prstGeom>
        </p:spPr>
      </p:pic>
      <p:grpSp>
        <p:nvGrpSpPr>
          <p:cNvPr id="25" name="Group 24">
            <a:extLst>
              <a:ext uri="{FF2B5EF4-FFF2-40B4-BE49-F238E27FC236}">
                <a16:creationId xmlns:a16="http://schemas.microsoft.com/office/drawing/2014/main" id="{2110DE4B-FAB4-217D-445C-9F7C52847020}"/>
              </a:ext>
            </a:extLst>
          </p:cNvPr>
          <p:cNvGrpSpPr/>
          <p:nvPr/>
        </p:nvGrpSpPr>
        <p:grpSpPr>
          <a:xfrm>
            <a:off x="5574584" y="5654949"/>
            <a:ext cx="1709349" cy="16473"/>
            <a:chOff x="2323071" y="3212758"/>
            <a:chExt cx="1709349" cy="16473"/>
          </a:xfrm>
        </p:grpSpPr>
        <p:cxnSp>
          <p:nvCxnSpPr>
            <p:cNvPr id="26" name="Straight Arrow Connector 25">
              <a:extLst>
                <a:ext uri="{FF2B5EF4-FFF2-40B4-BE49-F238E27FC236}">
                  <a16:creationId xmlns:a16="http://schemas.microsoft.com/office/drawing/2014/main" id="{56E0E85A-3A8F-3255-3252-F000993892F9}"/>
                </a:ext>
              </a:extLst>
            </p:cNvPr>
            <p:cNvCxnSpPr/>
            <p:nvPr/>
          </p:nvCxnSpPr>
          <p:spPr>
            <a:xfrm flipH="1">
              <a:off x="2327188" y="3229231"/>
              <a:ext cx="1705232"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9752C1B-6E5F-E1D6-B54C-7FADC80C5EE2}"/>
                </a:ext>
              </a:extLst>
            </p:cNvPr>
            <p:cNvCxnSpPr/>
            <p:nvPr/>
          </p:nvCxnSpPr>
          <p:spPr>
            <a:xfrm flipH="1">
              <a:off x="2323071" y="3212758"/>
              <a:ext cx="1705232"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32" name="Picture 31" descr="A red rectangular object with black background&#10;&#10;AI-generated content may be incorrect.">
            <a:extLst>
              <a:ext uri="{FF2B5EF4-FFF2-40B4-BE49-F238E27FC236}">
                <a16:creationId xmlns:a16="http://schemas.microsoft.com/office/drawing/2014/main" id="{FD20DB40-90CE-6F0E-17BD-DC5B220FA04A}"/>
              </a:ext>
            </a:extLst>
          </p:cNvPr>
          <p:cNvPicPr>
            <a:picLocks noChangeAspect="1"/>
          </p:cNvPicPr>
          <p:nvPr/>
        </p:nvPicPr>
        <p:blipFill>
          <a:blip r:embed="rId7">
            <a:grayscl/>
          </a:blip>
          <a:srcRect l="2363" t="3049" r="57008" b="63284"/>
          <a:stretch>
            <a:fillRect/>
          </a:stretch>
        </p:blipFill>
        <p:spPr>
          <a:xfrm>
            <a:off x="5777866" y="4194546"/>
            <a:ext cx="1159097" cy="701428"/>
          </a:xfrm>
          <a:prstGeom prst="rect">
            <a:avLst/>
          </a:prstGeom>
        </p:spPr>
      </p:pic>
      <p:grpSp>
        <p:nvGrpSpPr>
          <p:cNvPr id="33" name="Group 32">
            <a:extLst>
              <a:ext uri="{FF2B5EF4-FFF2-40B4-BE49-F238E27FC236}">
                <a16:creationId xmlns:a16="http://schemas.microsoft.com/office/drawing/2014/main" id="{F754371A-A644-44F1-90A6-39D897D11E96}"/>
              </a:ext>
            </a:extLst>
          </p:cNvPr>
          <p:cNvGrpSpPr/>
          <p:nvPr/>
        </p:nvGrpSpPr>
        <p:grpSpPr>
          <a:xfrm>
            <a:off x="5563211" y="4524460"/>
            <a:ext cx="1709349" cy="16473"/>
            <a:chOff x="2323071" y="3212758"/>
            <a:chExt cx="1709349" cy="16473"/>
          </a:xfrm>
        </p:grpSpPr>
        <p:cxnSp>
          <p:nvCxnSpPr>
            <p:cNvPr id="34" name="Straight Arrow Connector 33">
              <a:extLst>
                <a:ext uri="{FF2B5EF4-FFF2-40B4-BE49-F238E27FC236}">
                  <a16:creationId xmlns:a16="http://schemas.microsoft.com/office/drawing/2014/main" id="{9DF5166F-3E4A-92E0-1EA2-80563DD67246}"/>
                </a:ext>
              </a:extLst>
            </p:cNvPr>
            <p:cNvCxnSpPr/>
            <p:nvPr/>
          </p:nvCxnSpPr>
          <p:spPr>
            <a:xfrm flipH="1">
              <a:off x="2327188" y="3229231"/>
              <a:ext cx="1705232"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A69960C-C6CB-707A-8CBF-7B93B8D85599}"/>
                </a:ext>
              </a:extLst>
            </p:cNvPr>
            <p:cNvCxnSpPr/>
            <p:nvPr/>
          </p:nvCxnSpPr>
          <p:spPr>
            <a:xfrm flipH="1">
              <a:off x="2323071" y="3212758"/>
              <a:ext cx="1705232"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45" name="Google Shape;104;p1">
            <a:extLst>
              <a:ext uri="{FF2B5EF4-FFF2-40B4-BE49-F238E27FC236}">
                <a16:creationId xmlns:a16="http://schemas.microsoft.com/office/drawing/2014/main" id="{9E2B7B53-9FEA-06AD-9199-C0FA28750A27}"/>
              </a:ext>
            </a:extLst>
          </p:cNvPr>
          <p:cNvSpPr txBox="1"/>
          <p:nvPr/>
        </p:nvSpPr>
        <p:spPr>
          <a:xfrm>
            <a:off x="4986979" y="4336080"/>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K</a:t>
            </a:r>
            <a:r>
              <a:rPr lang="en-US" sz="1800" baseline="30000" dirty="0">
                <a:solidFill>
                  <a:schemeClr val="dk1"/>
                </a:solidFill>
                <a:latin typeface="Arial"/>
                <a:ea typeface="Arial"/>
                <a:cs typeface="Arial"/>
                <a:sym typeface="Arial"/>
              </a:rPr>
              <a:t>+</a:t>
            </a:r>
            <a:endParaRPr baseline="30000" dirty="0"/>
          </a:p>
        </p:txBody>
      </p:sp>
      <p:sp>
        <p:nvSpPr>
          <p:cNvPr id="46" name="Google Shape;104;p1">
            <a:extLst>
              <a:ext uri="{FF2B5EF4-FFF2-40B4-BE49-F238E27FC236}">
                <a16:creationId xmlns:a16="http://schemas.microsoft.com/office/drawing/2014/main" id="{1B1DA14F-583B-E9F5-D620-EB74BB54BB32}"/>
              </a:ext>
            </a:extLst>
          </p:cNvPr>
          <p:cNvSpPr txBox="1"/>
          <p:nvPr/>
        </p:nvSpPr>
        <p:spPr>
          <a:xfrm>
            <a:off x="5030197" y="5443823"/>
            <a:ext cx="88686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K</a:t>
            </a:r>
            <a:r>
              <a:rPr lang="en-US" sz="1800" baseline="30000" dirty="0">
                <a:solidFill>
                  <a:schemeClr val="dk1"/>
                </a:solidFill>
                <a:latin typeface="Arial"/>
                <a:ea typeface="Arial"/>
                <a:cs typeface="Arial"/>
                <a:sym typeface="Arial"/>
              </a:rPr>
              <a:t>+</a:t>
            </a:r>
            <a:endParaRPr baseline="30000" dirty="0"/>
          </a:p>
        </p:txBody>
      </p:sp>
    </p:spTree>
    <p:extLst>
      <p:ext uri="{BB962C8B-B14F-4D97-AF65-F5344CB8AC3E}">
        <p14:creationId xmlns:p14="http://schemas.microsoft.com/office/powerpoint/2010/main" val="1447959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TotalTime>
  <Words>167</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Georgia</vt:lpstr>
      <vt:lpstr>Helvetica Neue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Woods</dc:creator>
  <cp:lastModifiedBy>Anita Woods</cp:lastModifiedBy>
  <cp:revision>5</cp:revision>
  <dcterms:created xsi:type="dcterms:W3CDTF">2026-06-01T00:10:41Z</dcterms:created>
  <dcterms:modified xsi:type="dcterms:W3CDTF">2026-06-03T21:06:04Z</dcterms:modified>
</cp:coreProperties>
</file>