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3"/>
    <p:restoredTop sz="75672"/>
  </p:normalViewPr>
  <p:slideViewPr>
    <p:cSldViewPr snapToGrid="0">
      <p:cViewPr varScale="1">
        <p:scale>
          <a:sx n="87" d="100"/>
          <a:sy n="87" d="100"/>
        </p:scale>
        <p:origin x="1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A6E8B-1BDB-864C-9167-78C49ABA95B9}" type="datetimeFigureOut">
              <a:rPr lang="en-US" smtClean="0"/>
              <a:t>6/1/26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1A1EC-BB87-BF47-8986-B25B81791F46}" type="slidenum">
              <a:rPr lang="en-US" smtClean="0"/>
              <a:t>‹#›</a:t>
            </a:fld>
            <a:endParaRPr lang="en-US"/>
          </a:p>
        </p:txBody>
      </p:sp>
    </p:spTree>
    <p:extLst>
      <p:ext uri="{BB962C8B-B14F-4D97-AF65-F5344CB8AC3E}">
        <p14:creationId xmlns:p14="http://schemas.microsoft.com/office/powerpoint/2010/main" val="165014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Diagram Title:</a:t>
            </a:r>
            <a:r>
              <a:rPr lang="en-US" dirty="0"/>
              <a:t> </a:t>
            </a:r>
            <a:r>
              <a:rPr lang="en-US" i="1" dirty="0"/>
              <a:t>Nephrons Blood Vessels</a:t>
            </a:r>
            <a:br>
              <a:rPr lang="en-US" i="1" dirty="0"/>
            </a:br>
            <a:endParaRPr lang="en-US" dirty="0"/>
          </a:p>
          <a:p>
            <a:pPr marL="0" lvl="0" indent="0" algn="l" rtl="0">
              <a:spcBef>
                <a:spcPts val="0"/>
              </a:spcBef>
              <a:spcAft>
                <a:spcPts val="0"/>
              </a:spcAft>
              <a:buNone/>
            </a:pPr>
            <a:r>
              <a:rPr lang="en-US" b="1" dirty="0"/>
              <a:t>Description</a:t>
            </a:r>
            <a:r>
              <a:rPr lang="en-US" dirty="0"/>
              <a:t>:  This diagram shows the relationship between blood vessels and the nephron. The afferent arteriole brings blood to each renal capsule. The capillary bed within the renal capsule is the glomerulus. The efferent arteriole brings blood out of the renal capsule. A second capillary bed, called the peritubular capillaries, surround the tubule portion of each nephron. A venule brings blood away from the nephron. </a:t>
            </a:r>
          </a:p>
          <a:p>
            <a:pPr marL="0" lvl="0" indent="0" algn="l" rtl="0">
              <a:spcBef>
                <a:spcPts val="0"/>
              </a:spcBef>
              <a:spcAft>
                <a:spcPts val="0"/>
              </a:spcAft>
              <a:buNone/>
            </a:pPr>
            <a:endParaRPr lang="en-US" i="1" dirty="0"/>
          </a:p>
          <a:p>
            <a:pPr marL="0" lvl="0" indent="0" algn="l" rtl="0">
              <a:spcBef>
                <a:spcPts val="0"/>
              </a:spcBef>
              <a:spcAft>
                <a:spcPts val="0"/>
              </a:spcAft>
              <a:buNone/>
            </a:pPr>
            <a:r>
              <a:rPr lang="en-US" b="1" dirty="0"/>
              <a:t>Usage &amp; Licensing:</a:t>
            </a:r>
            <a:br>
              <a:rPr lang="en-US" dirty="0"/>
            </a:br>
            <a:r>
              <a:rPr lang="en-US" dirty="0"/>
              <a:t>This diagram is licensed under CC BY-NC-ND 4.0. </a:t>
            </a:r>
            <a:br>
              <a:rPr lang="en-US" dirty="0"/>
            </a:br>
            <a:r>
              <a:rPr lang="en-US" dirty="0"/>
              <a:t>You may add or remove labels, rearrange layers, or adapt layout for educational use. </a:t>
            </a:r>
          </a:p>
          <a:p>
            <a:pPr marL="0" lvl="0" indent="0" algn="l" rtl="0">
              <a:spcBef>
                <a:spcPts val="0"/>
              </a:spcBef>
              <a:spcAft>
                <a:spcPts val="0"/>
              </a:spcAft>
              <a:buNone/>
            </a:pPr>
            <a:r>
              <a:rPr lang="en-US" dirty="0"/>
              <a:t>Attribution: Danielle Xin</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551A1EC-BB87-BF47-8986-B25B81791F46}" type="slidenum">
              <a:rPr lang="en-US" smtClean="0"/>
              <a:t>1</a:t>
            </a:fld>
            <a:endParaRPr lang="en-US"/>
          </a:p>
        </p:txBody>
      </p:sp>
    </p:spTree>
    <p:extLst>
      <p:ext uri="{BB962C8B-B14F-4D97-AF65-F5344CB8AC3E}">
        <p14:creationId xmlns:p14="http://schemas.microsoft.com/office/powerpoint/2010/main" val="178186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3231-59D7-547E-3DA5-ED834340EC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6D772B-20E1-5732-E925-080A16AAE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B84936-3694-1B9A-5B46-307A46739BBB}"/>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A2440E07-E43B-2C1D-8425-3C2ABC78B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25814-1929-7BE4-43BC-2A27A0DD2168}"/>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422239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2713-91E0-A635-0CC1-0C4CD447E6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FA6575-B407-3317-CE7B-FD55F95D5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35D5C-51F9-B5A1-31D3-B41D73CBA7F2}"/>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F732AAF9-937E-1CD3-405D-027DDF4F0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01124-AAC1-0E62-381F-BAF8A33604C0}"/>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215408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B7AA94-8853-D69F-BF93-B4E10E6109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0D6760-70C3-D3B9-2B35-1AE18A1F2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3846F-A2BD-7298-0D4A-440ADE8296C2}"/>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D6564AC9-2064-6589-B19A-9F3436F07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1F959-B1FC-3AF3-503B-EC4488A6FDED}"/>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347800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FF3F7-EA16-A15A-6D44-8DF216087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67798-8C90-7B42-0F76-33B97AE562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9EF0E-22E0-CCF9-BB8C-DA1CF5CA2ABA}"/>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0004D1AE-3B72-E56F-F5A0-C8B85909F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C1498-DBCC-EEBF-241F-BE6414A96768}"/>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53434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670B-5E2C-1964-E2D3-23B56230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3B34C6-C3AC-2C4B-A404-FFD8D820EE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B0354-43F4-DB54-4C25-8890B1498AFF}"/>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CBC228D2-C1BB-78B3-A953-7C3F3EE4B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3BC84-ED10-D949-1E63-F5A459D0FB4A}"/>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170166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000E-60EC-9CFF-4BD5-6D4B50F0C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1727DB-4004-494B-25AF-6E50545C33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A0F2EA-EA2C-FC37-37EB-24FE65268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28813A-5177-D38C-C954-C7D1D4182DC3}"/>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6" name="Footer Placeholder 5">
            <a:extLst>
              <a:ext uri="{FF2B5EF4-FFF2-40B4-BE49-F238E27FC236}">
                <a16:creationId xmlns:a16="http://schemas.microsoft.com/office/drawing/2014/main" id="{54C97D98-EB3B-8D94-BE2B-A91372847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E92B6-FC74-E83E-412C-0C93DB4AFC59}"/>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52360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2191-A001-CF69-0E05-8107857B4A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D235C-2F7B-512F-F5A5-D5BDCF210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73824-5503-BD26-0B67-D73FA5385C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35D9C-A254-E1B9-CE02-3F1ED5B46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12DAB-BD6D-7FD1-B846-2407EBD02D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6468AF-46B3-08B2-5AB8-25EDAF32CE23}"/>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8" name="Footer Placeholder 7">
            <a:extLst>
              <a:ext uri="{FF2B5EF4-FFF2-40B4-BE49-F238E27FC236}">
                <a16:creationId xmlns:a16="http://schemas.microsoft.com/office/drawing/2014/main" id="{289E7F98-59FA-211A-B026-91B1284446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D5111-5F56-C5DB-1C6E-092CFFBBBD1A}"/>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30038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7EB5-4B64-CEA8-9934-8BC2092C9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A9601C-6077-BBF0-1138-7A145B7EBFDE}"/>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4" name="Footer Placeholder 3">
            <a:extLst>
              <a:ext uri="{FF2B5EF4-FFF2-40B4-BE49-F238E27FC236}">
                <a16:creationId xmlns:a16="http://schemas.microsoft.com/office/drawing/2014/main" id="{1C758183-391F-E2C9-5383-7B1E4E5904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7B510-E0C5-C7E2-0657-AA6CDCA03439}"/>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315646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FC841F-D3B9-CB01-EAE2-B85E35D91939}"/>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3" name="Footer Placeholder 2">
            <a:extLst>
              <a:ext uri="{FF2B5EF4-FFF2-40B4-BE49-F238E27FC236}">
                <a16:creationId xmlns:a16="http://schemas.microsoft.com/office/drawing/2014/main" id="{33543A48-356F-18F2-A7F8-24033A50BF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796F-8151-16C9-45E2-3F0AA9581F36}"/>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294810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38FC-A351-299B-EEE4-27182A312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13E05-022D-4F0A-BFB4-F812B81C2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72114-96C7-0794-6424-FCD6B0B99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2091B-EBC1-47F4-A69F-6523DD98DF98}"/>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6" name="Footer Placeholder 5">
            <a:extLst>
              <a:ext uri="{FF2B5EF4-FFF2-40B4-BE49-F238E27FC236}">
                <a16:creationId xmlns:a16="http://schemas.microsoft.com/office/drawing/2014/main" id="{47C10D2B-F034-850C-6550-0B1BC776E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F0CEB-407C-8491-A78A-3371A31E6B48}"/>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329652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11B6-9EA2-F427-D51D-67A6EF71D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0C1CB0-9EC0-07F7-DF90-F1E97D127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F5A17A-8949-FD52-79F4-BF69806E0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56AC3-98F9-B64E-F905-1C6EDFEF5575}"/>
              </a:ext>
            </a:extLst>
          </p:cNvPr>
          <p:cNvSpPr>
            <a:spLocks noGrp="1"/>
          </p:cNvSpPr>
          <p:nvPr>
            <p:ph type="dt" sz="half" idx="10"/>
          </p:nvPr>
        </p:nvSpPr>
        <p:spPr/>
        <p:txBody>
          <a:bodyPr/>
          <a:lstStyle/>
          <a:p>
            <a:fld id="{CF0F1B06-3CD6-C345-AC13-965F1CDC9B07}" type="datetimeFigureOut">
              <a:rPr lang="en-US" smtClean="0"/>
              <a:t>6/1/26</a:t>
            </a:fld>
            <a:endParaRPr lang="en-US"/>
          </a:p>
        </p:txBody>
      </p:sp>
      <p:sp>
        <p:nvSpPr>
          <p:cNvPr id="6" name="Footer Placeholder 5">
            <a:extLst>
              <a:ext uri="{FF2B5EF4-FFF2-40B4-BE49-F238E27FC236}">
                <a16:creationId xmlns:a16="http://schemas.microsoft.com/office/drawing/2014/main" id="{5143C4CD-35EA-D7D8-E43E-673F5CB66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FFB8B-19E5-FFC8-F411-26E7D56FF97C}"/>
              </a:ext>
            </a:extLst>
          </p:cNvPr>
          <p:cNvSpPr>
            <a:spLocks noGrp="1"/>
          </p:cNvSpPr>
          <p:nvPr>
            <p:ph type="sldNum" sz="quarter" idx="12"/>
          </p:nvPr>
        </p:nvSpPr>
        <p:spPr/>
        <p:txBody>
          <a:bodyPr/>
          <a:lstStyle/>
          <a:p>
            <a:fld id="{99063B54-CDBB-714E-9280-598DA07343B6}" type="slidenum">
              <a:rPr lang="en-US" smtClean="0"/>
              <a:t>‹#›</a:t>
            </a:fld>
            <a:endParaRPr lang="en-US"/>
          </a:p>
        </p:txBody>
      </p:sp>
    </p:spTree>
    <p:extLst>
      <p:ext uri="{BB962C8B-B14F-4D97-AF65-F5344CB8AC3E}">
        <p14:creationId xmlns:p14="http://schemas.microsoft.com/office/powerpoint/2010/main" val="352604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D8E75-F64A-94FD-526D-01D35375A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BC2C4A-E6D8-848C-C874-3389BC07F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BC5F-4B93-C60C-D300-3859685CD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0F1B06-3CD6-C345-AC13-965F1CDC9B07}" type="datetimeFigureOut">
              <a:rPr lang="en-US" smtClean="0"/>
              <a:t>6/1/26</a:t>
            </a:fld>
            <a:endParaRPr lang="en-US"/>
          </a:p>
        </p:txBody>
      </p:sp>
      <p:sp>
        <p:nvSpPr>
          <p:cNvPr id="5" name="Footer Placeholder 4">
            <a:extLst>
              <a:ext uri="{FF2B5EF4-FFF2-40B4-BE49-F238E27FC236}">
                <a16:creationId xmlns:a16="http://schemas.microsoft.com/office/drawing/2014/main" id="{07CC1704-F37F-9E1C-18ED-984A88689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6D2884-443B-E70C-55B2-95068B25A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063B54-CDBB-714E-9280-598DA07343B6}" type="slidenum">
              <a:rPr lang="en-US" smtClean="0"/>
              <a:t>‹#›</a:t>
            </a:fld>
            <a:endParaRPr lang="en-US"/>
          </a:p>
        </p:txBody>
      </p:sp>
    </p:spTree>
    <p:extLst>
      <p:ext uri="{BB962C8B-B14F-4D97-AF65-F5344CB8AC3E}">
        <p14:creationId xmlns:p14="http://schemas.microsoft.com/office/powerpoint/2010/main" val="114251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human body&#10;&#10;AI-generated content may be incorrect.">
            <a:extLst>
              <a:ext uri="{FF2B5EF4-FFF2-40B4-BE49-F238E27FC236}">
                <a16:creationId xmlns:a16="http://schemas.microsoft.com/office/drawing/2014/main" id="{004D4D61-C950-88B7-85D8-F3303C3AE098}"/>
              </a:ext>
            </a:extLst>
          </p:cNvPr>
          <p:cNvPicPr>
            <a:picLocks noChangeAspect="1"/>
          </p:cNvPicPr>
          <p:nvPr/>
        </p:nvPicPr>
        <p:blipFill>
          <a:blip r:embed="rId3"/>
          <a:srcRect l="20484" t="5845" r="22530" b="5936"/>
          <a:stretch>
            <a:fillRect/>
          </a:stretch>
        </p:blipFill>
        <p:spPr>
          <a:xfrm>
            <a:off x="4315895" y="0"/>
            <a:ext cx="3271076" cy="6076654"/>
          </a:xfrm>
          <a:prstGeom prst="rect">
            <a:avLst/>
          </a:prstGeom>
        </p:spPr>
      </p:pic>
      <p:sp>
        <p:nvSpPr>
          <p:cNvPr id="2" name="Google Shape;95;p1">
            <a:extLst>
              <a:ext uri="{FF2B5EF4-FFF2-40B4-BE49-F238E27FC236}">
                <a16:creationId xmlns:a16="http://schemas.microsoft.com/office/drawing/2014/main" id="{1F0F7587-FF80-FD57-D6F6-AC3D870D7475}"/>
              </a:ext>
            </a:extLst>
          </p:cNvPr>
          <p:cNvSpPr/>
          <p:nvPr/>
        </p:nvSpPr>
        <p:spPr>
          <a:xfrm>
            <a:off x="0" y="6255834"/>
            <a:ext cx="12192000" cy="602166"/>
          </a:xfrm>
          <a:prstGeom prst="rect">
            <a:avLst/>
          </a:prstGeom>
          <a:solidFill>
            <a:srgbClr val="F1EEFF"/>
          </a:solidFill>
          <a:ln w="19050" cap="flat" cmpd="sng">
            <a:solidFill>
              <a:srgbClr val="F1EE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 name="Google Shape;96;p1" descr="A sign with a person and dollar symbol&#10;&#10;AI-generated content may be incorrect.">
            <a:extLst>
              <a:ext uri="{FF2B5EF4-FFF2-40B4-BE49-F238E27FC236}">
                <a16:creationId xmlns:a16="http://schemas.microsoft.com/office/drawing/2014/main" id="{7B42378B-6237-A197-1E06-585683601E64}"/>
              </a:ext>
            </a:extLst>
          </p:cNvPr>
          <p:cNvPicPr preferRelativeResize="0"/>
          <p:nvPr/>
        </p:nvPicPr>
        <p:blipFill rotWithShape="1">
          <a:blip r:embed="rId4">
            <a:alphaModFix/>
          </a:blip>
          <a:srcRect/>
          <a:stretch/>
        </p:blipFill>
        <p:spPr>
          <a:xfrm>
            <a:off x="11283985" y="6301129"/>
            <a:ext cx="847592" cy="297540"/>
          </a:xfrm>
          <a:prstGeom prst="rect">
            <a:avLst/>
          </a:prstGeom>
          <a:noFill/>
          <a:ln>
            <a:noFill/>
          </a:ln>
        </p:spPr>
      </p:pic>
      <p:sp>
        <p:nvSpPr>
          <p:cNvPr id="5" name="Google Shape;97;p1">
            <a:extLst>
              <a:ext uri="{FF2B5EF4-FFF2-40B4-BE49-F238E27FC236}">
                <a16:creationId xmlns:a16="http://schemas.microsoft.com/office/drawing/2014/main" id="{0C622028-C3F6-D4C7-0878-5FBBAA7624BF}"/>
              </a:ext>
            </a:extLst>
          </p:cNvPr>
          <p:cNvSpPr txBox="1"/>
          <p:nvPr/>
        </p:nvSpPr>
        <p:spPr>
          <a:xfrm>
            <a:off x="10424141" y="6589477"/>
            <a:ext cx="149054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Helvetica Neue"/>
                <a:ea typeface="Helvetica Neue"/>
                <a:cs typeface="Helvetica Neue"/>
                <a:sym typeface="Helvetica Neue"/>
              </a:rPr>
              <a:t>Artist: Danielle Xin</a:t>
            </a:r>
            <a:endParaRPr/>
          </a:p>
        </p:txBody>
      </p:sp>
      <p:sp>
        <p:nvSpPr>
          <p:cNvPr id="6" name="Google Shape;98;p1">
            <a:extLst>
              <a:ext uri="{FF2B5EF4-FFF2-40B4-BE49-F238E27FC236}">
                <a16:creationId xmlns:a16="http://schemas.microsoft.com/office/drawing/2014/main" id="{CA6A09F1-C721-1044-EC19-A77B012AFF82}"/>
              </a:ext>
            </a:extLst>
          </p:cNvPr>
          <p:cNvSpPr txBox="1"/>
          <p:nvPr/>
        </p:nvSpPr>
        <p:spPr>
          <a:xfrm>
            <a:off x="10417056" y="6266480"/>
            <a:ext cx="9033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Helvetica Neue"/>
                <a:ea typeface="Helvetica Neue"/>
                <a:cs typeface="Helvetica Neue"/>
                <a:sym typeface="Helvetica Neue"/>
              </a:rPr>
              <a:t>EveryBody Physiology</a:t>
            </a:r>
            <a:endParaRPr sz="1000" b="1">
              <a:solidFill>
                <a:schemeClr val="dk1"/>
              </a:solidFill>
              <a:latin typeface="Arial"/>
              <a:ea typeface="Arial"/>
              <a:cs typeface="Arial"/>
              <a:sym typeface="Arial"/>
            </a:endParaRPr>
          </a:p>
        </p:txBody>
      </p:sp>
      <p:sp>
        <p:nvSpPr>
          <p:cNvPr id="7" name="Google Shape;122;p1">
            <a:extLst>
              <a:ext uri="{FF2B5EF4-FFF2-40B4-BE49-F238E27FC236}">
                <a16:creationId xmlns:a16="http://schemas.microsoft.com/office/drawing/2014/main" id="{64396659-54B9-2018-0218-C5F3FD05BEA7}"/>
              </a:ext>
            </a:extLst>
          </p:cNvPr>
          <p:cNvSpPr txBox="1"/>
          <p:nvPr/>
        </p:nvSpPr>
        <p:spPr>
          <a:xfrm>
            <a:off x="66183" y="34512"/>
            <a:ext cx="290561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74F6A"/>
                </a:solidFill>
                <a:latin typeface="Georgia"/>
                <a:ea typeface="Arial"/>
                <a:cs typeface="Arial"/>
                <a:sym typeface="Georgia"/>
              </a:rPr>
              <a:t>Nephron Blood Vessels</a:t>
            </a:r>
            <a:endParaRPr sz="1800" dirty="0">
              <a:solidFill>
                <a:srgbClr val="074F6A"/>
              </a:solidFill>
              <a:latin typeface="Arial"/>
              <a:ea typeface="Arial"/>
              <a:cs typeface="Arial"/>
              <a:sym typeface="Arial"/>
            </a:endParaRPr>
          </a:p>
        </p:txBody>
      </p:sp>
      <p:sp>
        <p:nvSpPr>
          <p:cNvPr id="10" name="Google Shape;102;p1">
            <a:extLst>
              <a:ext uri="{FF2B5EF4-FFF2-40B4-BE49-F238E27FC236}">
                <a16:creationId xmlns:a16="http://schemas.microsoft.com/office/drawing/2014/main" id="{ED81E28A-3F9F-D7AF-F26F-CBBCA166356B}"/>
              </a:ext>
            </a:extLst>
          </p:cNvPr>
          <p:cNvSpPr txBox="1"/>
          <p:nvPr/>
        </p:nvSpPr>
        <p:spPr>
          <a:xfrm>
            <a:off x="3062841" y="989620"/>
            <a:ext cx="119827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Glomerulus</a:t>
            </a:r>
            <a:endParaRPr dirty="0"/>
          </a:p>
        </p:txBody>
      </p:sp>
      <p:sp>
        <p:nvSpPr>
          <p:cNvPr id="13" name="Google Shape;105;p1">
            <a:extLst>
              <a:ext uri="{FF2B5EF4-FFF2-40B4-BE49-F238E27FC236}">
                <a16:creationId xmlns:a16="http://schemas.microsoft.com/office/drawing/2014/main" id="{59A65E97-8BC8-5DC1-95DF-E6D777FC4BB0}"/>
              </a:ext>
            </a:extLst>
          </p:cNvPr>
          <p:cNvSpPr txBox="1"/>
          <p:nvPr/>
        </p:nvSpPr>
        <p:spPr>
          <a:xfrm>
            <a:off x="7225867" y="388620"/>
            <a:ext cx="141521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Peritubular Capillaries</a:t>
            </a:r>
            <a:endParaRPr dirty="0"/>
          </a:p>
        </p:txBody>
      </p:sp>
      <p:cxnSp>
        <p:nvCxnSpPr>
          <p:cNvPr id="15" name="Google Shape;107;p1">
            <a:extLst>
              <a:ext uri="{FF2B5EF4-FFF2-40B4-BE49-F238E27FC236}">
                <a16:creationId xmlns:a16="http://schemas.microsoft.com/office/drawing/2014/main" id="{F89A7A86-A280-F476-A7E2-34584D98F1CE}"/>
              </a:ext>
            </a:extLst>
          </p:cNvPr>
          <p:cNvCxnSpPr>
            <a:cxnSpLocks/>
          </p:cNvCxnSpPr>
          <p:nvPr/>
        </p:nvCxnSpPr>
        <p:spPr>
          <a:xfrm flipH="1" flipV="1">
            <a:off x="4217670" y="502920"/>
            <a:ext cx="601656" cy="258671"/>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6" name="Google Shape;108;p1">
            <a:extLst>
              <a:ext uri="{FF2B5EF4-FFF2-40B4-BE49-F238E27FC236}">
                <a16:creationId xmlns:a16="http://schemas.microsoft.com/office/drawing/2014/main" id="{29C91922-78F2-09DE-8B4F-12C2CC5EFD78}"/>
              </a:ext>
            </a:extLst>
          </p:cNvPr>
          <p:cNvCxnSpPr>
            <a:cxnSpLocks/>
          </p:cNvCxnSpPr>
          <p:nvPr/>
        </p:nvCxnSpPr>
        <p:spPr>
          <a:xfrm flipH="1">
            <a:off x="4206240" y="1154430"/>
            <a:ext cx="994410"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7" name="Google Shape;109;p1">
            <a:extLst>
              <a:ext uri="{FF2B5EF4-FFF2-40B4-BE49-F238E27FC236}">
                <a16:creationId xmlns:a16="http://schemas.microsoft.com/office/drawing/2014/main" id="{01D4F6A6-029F-763C-0883-7B6C90B23387}"/>
              </a:ext>
            </a:extLst>
          </p:cNvPr>
          <p:cNvCxnSpPr>
            <a:cxnSpLocks/>
          </p:cNvCxnSpPr>
          <p:nvPr/>
        </p:nvCxnSpPr>
        <p:spPr>
          <a:xfrm flipH="1">
            <a:off x="4251960" y="1512384"/>
            <a:ext cx="651510" cy="373566"/>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8" name="Google Shape;110;p1">
            <a:extLst>
              <a:ext uri="{FF2B5EF4-FFF2-40B4-BE49-F238E27FC236}">
                <a16:creationId xmlns:a16="http://schemas.microsoft.com/office/drawing/2014/main" id="{EA12DA25-3412-B19E-B64E-D976CC50F572}"/>
              </a:ext>
            </a:extLst>
          </p:cNvPr>
          <p:cNvCxnSpPr>
            <a:cxnSpLocks/>
          </p:cNvCxnSpPr>
          <p:nvPr/>
        </p:nvCxnSpPr>
        <p:spPr>
          <a:xfrm flipH="1">
            <a:off x="4183380" y="2720525"/>
            <a:ext cx="426814" cy="331285"/>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cxnSp>
        <p:nvCxnSpPr>
          <p:cNvPr id="19" name="Google Shape;111;p1">
            <a:extLst>
              <a:ext uri="{FF2B5EF4-FFF2-40B4-BE49-F238E27FC236}">
                <a16:creationId xmlns:a16="http://schemas.microsoft.com/office/drawing/2014/main" id="{4A96E485-604C-881D-E2C4-DAC04C6E1DDF}"/>
              </a:ext>
            </a:extLst>
          </p:cNvPr>
          <p:cNvCxnSpPr>
            <a:cxnSpLocks/>
          </p:cNvCxnSpPr>
          <p:nvPr/>
        </p:nvCxnSpPr>
        <p:spPr>
          <a:xfrm>
            <a:off x="6548740" y="544829"/>
            <a:ext cx="869330" cy="0"/>
          </a:xfrm>
          <a:prstGeom prst="straightConnector1">
            <a:avLst/>
          </a:prstGeom>
          <a:noFill/>
          <a:ln w="19050" cap="flat" cmpd="sng">
            <a:solidFill>
              <a:schemeClr val="dk1"/>
            </a:solidFill>
            <a:prstDash val="solid"/>
            <a:miter lim="800000"/>
            <a:headEnd type="oval" w="med" len="med"/>
            <a:tailEnd type="none" w="sm" len="sm"/>
          </a:ln>
          <a:effectLst>
            <a:outerShdw dist="25400" dir="5400000" algn="ctr" rotWithShape="0">
              <a:schemeClr val="lt1"/>
            </a:outerShdw>
          </a:effectLst>
        </p:spPr>
      </p:cxnSp>
      <p:sp>
        <p:nvSpPr>
          <p:cNvPr id="27" name="Google Shape;102;p1">
            <a:extLst>
              <a:ext uri="{FF2B5EF4-FFF2-40B4-BE49-F238E27FC236}">
                <a16:creationId xmlns:a16="http://schemas.microsoft.com/office/drawing/2014/main" id="{9B461547-C456-ADC0-59AC-114828958E7F}"/>
              </a:ext>
            </a:extLst>
          </p:cNvPr>
          <p:cNvSpPr txBox="1"/>
          <p:nvPr/>
        </p:nvSpPr>
        <p:spPr>
          <a:xfrm>
            <a:off x="3272391" y="1747810"/>
            <a:ext cx="119827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Afferent Arteriole</a:t>
            </a:r>
            <a:endParaRPr dirty="0"/>
          </a:p>
        </p:txBody>
      </p:sp>
      <p:sp>
        <p:nvSpPr>
          <p:cNvPr id="28" name="Google Shape;102;p1">
            <a:extLst>
              <a:ext uri="{FF2B5EF4-FFF2-40B4-BE49-F238E27FC236}">
                <a16:creationId xmlns:a16="http://schemas.microsoft.com/office/drawing/2014/main" id="{64285A04-D8F1-0C76-DCDA-6771C11DBC60}"/>
              </a:ext>
            </a:extLst>
          </p:cNvPr>
          <p:cNvSpPr txBox="1"/>
          <p:nvPr/>
        </p:nvSpPr>
        <p:spPr>
          <a:xfrm>
            <a:off x="3230481" y="174280"/>
            <a:ext cx="119827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Efferent Arteriole</a:t>
            </a:r>
            <a:endParaRPr dirty="0"/>
          </a:p>
        </p:txBody>
      </p:sp>
      <p:sp>
        <p:nvSpPr>
          <p:cNvPr id="30" name="Google Shape;102;p1">
            <a:extLst>
              <a:ext uri="{FF2B5EF4-FFF2-40B4-BE49-F238E27FC236}">
                <a16:creationId xmlns:a16="http://schemas.microsoft.com/office/drawing/2014/main" id="{E0D10F08-0FA7-5FC4-8EE7-C5A8C78C1377}"/>
              </a:ext>
            </a:extLst>
          </p:cNvPr>
          <p:cNvSpPr txBox="1"/>
          <p:nvPr/>
        </p:nvSpPr>
        <p:spPr>
          <a:xfrm>
            <a:off x="3321921" y="2986060"/>
            <a:ext cx="119827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Venule</a:t>
            </a:r>
            <a:endParaRPr dirty="0"/>
          </a:p>
        </p:txBody>
      </p:sp>
    </p:spTree>
    <p:extLst>
      <p:ext uri="{BB962C8B-B14F-4D97-AF65-F5344CB8AC3E}">
        <p14:creationId xmlns:p14="http://schemas.microsoft.com/office/powerpoint/2010/main" val="801743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TotalTime>
  <Words>135</Words>
  <Application>Microsoft Macintosh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Georgia</vt:lpstr>
      <vt:lpstr>Helvetica Neue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Dan-Ning Xin</dc:creator>
  <cp:lastModifiedBy>Anita Woods</cp:lastModifiedBy>
  <cp:revision>4</cp:revision>
  <dcterms:created xsi:type="dcterms:W3CDTF">2026-05-28T03:02:15Z</dcterms:created>
  <dcterms:modified xsi:type="dcterms:W3CDTF">2026-06-01T19:48:25Z</dcterms:modified>
</cp:coreProperties>
</file>